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7" r:id="rId2"/>
    <p:sldId id="319" r:id="rId3"/>
    <p:sldId id="306" r:id="rId4"/>
    <p:sldId id="308" r:id="rId5"/>
    <p:sldId id="309" r:id="rId6"/>
    <p:sldId id="310" r:id="rId7"/>
    <p:sldId id="312" r:id="rId8"/>
    <p:sldId id="313" r:id="rId9"/>
    <p:sldId id="261" r:id="rId10"/>
    <p:sldId id="272" r:id="rId11"/>
    <p:sldId id="314" r:id="rId12"/>
    <p:sldId id="316" r:id="rId13"/>
    <p:sldId id="304" r:id="rId14"/>
    <p:sldId id="317" r:id="rId15"/>
    <p:sldId id="318" r:id="rId16"/>
    <p:sldId id="273" r:id="rId17"/>
    <p:sldId id="307" r:id="rId1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4577-DB66-4D3D-824F-48599AF7CF63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77A4A-FDC6-451C-A572-A64D82F347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78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77A4A-FDC6-451C-A572-A64D82F3475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8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09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54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58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01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37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17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24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4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1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7516-C957-4F4C-9115-8D82129C6C3A}" type="datetimeFigureOut">
              <a:rPr lang="pl-PL" smtClean="0"/>
              <a:t>12.10.2016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8F1D-7C8A-4767-AB92-C63CF678A4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8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Uroczystość wręczenia odznaczeń państwowych działaczom opozycji antykomunistycznej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733256"/>
            <a:ext cx="6400800" cy="888504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Rzeszów 11 X 2016 </a:t>
            </a:r>
            <a:r>
              <a:rPr lang="pl-PL" sz="2400" dirty="0">
                <a:solidFill>
                  <a:schemeClr val="tx1"/>
                </a:solidFill>
              </a:rPr>
              <a:t>r.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950153" cy="34563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77797"/>
            <a:ext cx="1140160" cy="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Mieczysław Liber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Był pracownikiem </a:t>
            </a:r>
            <a:r>
              <a:rPr lang="pl-PL" sz="2000" dirty="0"/>
              <a:t>Fabryki Maszyn w </a:t>
            </a:r>
            <a:r>
              <a:rPr lang="pl-PL" sz="2000" dirty="0" smtClean="0"/>
              <a:t>Leżajsku, gdzie w 1980 </a:t>
            </a:r>
            <a:r>
              <a:rPr lang="pl-PL" sz="2000" dirty="0"/>
              <a:t>r. </a:t>
            </a:r>
            <a:r>
              <a:rPr lang="pl-PL" sz="2000" dirty="0" smtClean="0"/>
              <a:t>organizował niezależne związki zawodowe. </a:t>
            </a:r>
            <a:r>
              <a:rPr lang="pl-PL" sz="2000" dirty="0"/>
              <a:t>W listopadzie 1981 r. został </a:t>
            </a:r>
            <a:r>
              <a:rPr lang="pl-PL" sz="2000" dirty="0" smtClean="0"/>
              <a:t>przewodniczącym </a:t>
            </a:r>
            <a:r>
              <a:rPr lang="pl-PL" sz="2000" dirty="0"/>
              <a:t>Międzyzakładowej Komisji Koordynacyjnej NSZZ „Solidarność w Leżajsku. </a:t>
            </a:r>
            <a:r>
              <a:rPr lang="pl-PL" sz="2000" dirty="0" smtClean="0"/>
              <a:t>Po zorganizowaniu 14 </a:t>
            </a:r>
            <a:r>
              <a:rPr lang="pl-PL" sz="2000" dirty="0"/>
              <a:t>grudnia 1981 r. </a:t>
            </a:r>
            <a:r>
              <a:rPr lang="pl-PL" sz="2000" dirty="0" smtClean="0"/>
              <a:t>strajku </a:t>
            </a:r>
            <a:r>
              <a:rPr lang="pl-PL" sz="2000" dirty="0"/>
              <a:t>w Fabryce </a:t>
            </a:r>
            <a:r>
              <a:rPr lang="pl-PL" sz="2000" dirty="0" smtClean="0"/>
              <a:t>Maszyn                  </a:t>
            </a:r>
            <a:r>
              <a:rPr lang="pl-PL" sz="2000" dirty="0"/>
              <a:t>w </a:t>
            </a:r>
            <a:r>
              <a:rPr lang="pl-PL" sz="2000" dirty="0" smtClean="0"/>
              <a:t>Leżajsku, był internowany od </a:t>
            </a:r>
            <a:r>
              <a:rPr lang="pl-PL" sz="2000" dirty="0"/>
              <a:t>20 grudnia 1981 r. do 26 lutego 1982 r. </a:t>
            </a:r>
            <a:r>
              <a:rPr lang="pl-PL" sz="2000" dirty="0" smtClean="0"/>
              <a:t>w </a:t>
            </a:r>
            <a:r>
              <a:rPr lang="pl-PL" sz="2000" dirty="0"/>
              <a:t>Ośrodku </a:t>
            </a:r>
            <a:r>
              <a:rPr lang="pl-PL" sz="2000" dirty="0" smtClean="0"/>
              <a:t>Odosobnienia           </a:t>
            </a:r>
            <a:r>
              <a:rPr lang="pl-PL" sz="2000" dirty="0"/>
              <a:t>w </a:t>
            </a:r>
            <a:r>
              <a:rPr lang="pl-PL" sz="2000" dirty="0" smtClean="0"/>
              <a:t>Rzeszowie. Nawiązał następnie współpracę            z działaczami </a:t>
            </a:r>
            <a:r>
              <a:rPr lang="pl-PL" sz="2000" dirty="0"/>
              <a:t>zdelegalizowanej „Solidarności” </a:t>
            </a:r>
            <a:r>
              <a:rPr lang="pl-PL" sz="2000" dirty="0" smtClean="0"/>
              <a:t>            z </a:t>
            </a:r>
            <a:r>
              <a:rPr lang="pl-PL" sz="2000" dirty="0"/>
              <a:t>Leżajska, Rzeszowa oraz Stalowej Woli </a:t>
            </a:r>
            <a:r>
              <a:rPr lang="pl-PL" sz="2000" dirty="0" smtClean="0"/>
              <a:t>współtworząc </a:t>
            </a:r>
            <a:r>
              <a:rPr lang="pl-PL" sz="2000" dirty="0"/>
              <a:t>podziemne struktury „Solidarności” w Leżajsku. Od 1983 r. był współwydawcą podziemnej gazetki „Żądło” </a:t>
            </a:r>
            <a:r>
              <a:rPr lang="pl-PL" sz="2000" dirty="0" smtClean="0"/>
              <a:t>sygnowanej </a:t>
            </a:r>
            <a:r>
              <a:rPr lang="pl-PL" sz="2000" dirty="0"/>
              <a:t>przez Terenową Komisję Wykonawczą w Leżajsku. </a:t>
            </a:r>
            <a:r>
              <a:rPr lang="pl-PL" sz="2000" dirty="0" smtClean="0"/>
              <a:t>Działał również                     w </a:t>
            </a:r>
            <a:r>
              <a:rPr lang="pl-PL" sz="2000" dirty="0"/>
              <a:t>Duszpasterstwie Rolników przy klasztorze </a:t>
            </a:r>
            <a:r>
              <a:rPr lang="pl-PL" sz="2000" dirty="0" smtClean="0"/>
              <a:t>            oo</a:t>
            </a:r>
            <a:r>
              <a:rPr lang="pl-PL" sz="2000" dirty="0"/>
              <a:t>. Bernardynów w Leżajsku. 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23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Tadeusz Jan Panek 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Od 1978 </a:t>
            </a:r>
            <a:r>
              <a:rPr lang="pl-PL" sz="2000" dirty="0"/>
              <a:t>r. pracował w Wytwórni Sprzętu Komunikacyjnego „</a:t>
            </a:r>
            <a:r>
              <a:rPr lang="pl-PL" sz="2000" dirty="0" smtClean="0"/>
              <a:t>PZL-Rzeszów”.  </a:t>
            </a:r>
            <a:r>
              <a:rPr lang="pl-PL" sz="2000" dirty="0"/>
              <a:t>Od września 1980 r. </a:t>
            </a:r>
            <a:r>
              <a:rPr lang="pl-PL" sz="2000" dirty="0" smtClean="0"/>
              <a:t>działał </a:t>
            </a:r>
            <a:r>
              <a:rPr lang="pl-PL" sz="2000" dirty="0"/>
              <a:t>w NSZZ „Solidarność” m.in. jako członek Komisji </a:t>
            </a:r>
            <a:r>
              <a:rPr lang="pl-PL" sz="2000" dirty="0" smtClean="0"/>
              <a:t>Zakładowej. 15 </a:t>
            </a:r>
            <a:r>
              <a:rPr lang="pl-PL" sz="2000" dirty="0"/>
              <a:t>grudnia 1981 r. </a:t>
            </a:r>
            <a:r>
              <a:rPr lang="pl-PL" sz="2000" dirty="0" smtClean="0"/>
              <a:t>wraz                z </a:t>
            </a:r>
            <a:r>
              <a:rPr lang="pl-PL" sz="2000" dirty="0"/>
              <a:t>Antonim Kamińskim zorganizował strajk na wydziałach remontowych i wydziałach narzędziowych </a:t>
            </a:r>
            <a:r>
              <a:rPr lang="pl-PL" sz="2000" dirty="0" smtClean="0"/>
              <a:t>WSK. </a:t>
            </a:r>
            <a:r>
              <a:rPr lang="pl-PL" sz="2000" dirty="0"/>
              <a:t>Po strajku został </a:t>
            </a:r>
            <a:r>
              <a:rPr lang="pl-PL" sz="2000" dirty="0" smtClean="0"/>
              <a:t>zatrzymany       </a:t>
            </a:r>
            <a:r>
              <a:rPr lang="pl-PL" sz="2000" dirty="0"/>
              <a:t>i przesłuchany w Komendzie Wojewódzkiej </a:t>
            </a:r>
            <a:r>
              <a:rPr lang="pl-PL" sz="2000" dirty="0" smtClean="0"/>
              <a:t>MO         w Rzeszowie. 24 </a:t>
            </a:r>
            <a:r>
              <a:rPr lang="pl-PL" sz="2000" dirty="0"/>
              <a:t>grudnia 1981 r. został tymczasowo aresztowany i po 10 godzinnym </a:t>
            </a:r>
            <a:r>
              <a:rPr lang="pl-PL" sz="2000" dirty="0" smtClean="0"/>
              <a:t>przesłuchaniu          </a:t>
            </a:r>
            <a:r>
              <a:rPr lang="pl-PL" sz="2000" dirty="0"/>
              <a:t>w Wojskowej Prokuraturze </a:t>
            </a:r>
            <a:r>
              <a:rPr lang="pl-PL" sz="2000" dirty="0" smtClean="0"/>
              <a:t>Garnizonowej                   w </a:t>
            </a:r>
            <a:r>
              <a:rPr lang="pl-PL" sz="2000" dirty="0"/>
              <a:t>Rzeszowie został osadzony </a:t>
            </a:r>
            <a:r>
              <a:rPr lang="pl-PL" sz="2000" dirty="0" smtClean="0"/>
              <a:t>w Areszcie Śledczym w Rzeszowie, z którego został zwolniony po doznanym urazie neurologicznym. W październiku 1982 r. został zwolniony z pracy, a </a:t>
            </a:r>
            <a:r>
              <a:rPr lang="pl-PL" sz="2000" dirty="0"/>
              <a:t>w 1983 r. </a:t>
            </a:r>
            <a:r>
              <a:rPr lang="pl-PL" sz="2000" dirty="0" smtClean="0"/>
              <a:t>Sąd Rejonowy </a:t>
            </a:r>
            <a:r>
              <a:rPr lang="pl-PL" sz="2000" dirty="0"/>
              <a:t>w </a:t>
            </a:r>
            <a:r>
              <a:rPr lang="pl-PL" sz="2000" dirty="0" smtClean="0"/>
              <a:t>Rzeszowie skazał go na </a:t>
            </a:r>
            <a:r>
              <a:rPr lang="pl-PL" sz="2000" dirty="0"/>
              <a:t>karę dziesięciu miesięcy pozbawienia wolności w zawieszeniu na 2 lata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63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Zbigniew Sieczkoś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W 1980 r. był jednym z inspiratorów utworzenia niezależnych związków zawodowych w Wojewódzkim Zjednoczeniu Przedsiębiorstw Gospodarki Komunalnej i Mieszkaniowej w </a:t>
            </a:r>
            <a:r>
              <a:rPr lang="pl-PL" sz="2000" dirty="0" smtClean="0"/>
              <a:t>Rzeszowie, a następnie wszedł w skład Prezydium </a:t>
            </a:r>
            <a:r>
              <a:rPr lang="pl-PL" sz="2000" dirty="0"/>
              <a:t>Zarządu Międzyzakładowej Komisji Regionalnej NSZZ „Solidarność” w </a:t>
            </a:r>
            <a:r>
              <a:rPr lang="pl-PL" sz="2000" dirty="0" smtClean="0"/>
              <a:t>Rzeszowie. Od </a:t>
            </a:r>
            <a:r>
              <a:rPr lang="pl-PL" sz="2000" dirty="0"/>
              <a:t>1982 r. współorganizował podziemne struktury „Solidarności”, </a:t>
            </a:r>
            <a:r>
              <a:rPr lang="pl-PL" sz="2000" dirty="0" smtClean="0"/>
              <a:t>pełniąc do </a:t>
            </a:r>
            <a:r>
              <a:rPr lang="pl-PL" sz="2000" dirty="0"/>
              <a:t>1989 r. </a:t>
            </a:r>
            <a:r>
              <a:rPr lang="pl-PL" sz="2000" dirty="0" smtClean="0"/>
              <a:t>funkcję </a:t>
            </a:r>
            <a:r>
              <a:rPr lang="pl-PL" sz="2000" dirty="0"/>
              <a:t>przewodniczącego Regionalnej Komisji Wykonawczej NSZZ „</a:t>
            </a:r>
            <a:r>
              <a:rPr lang="pl-PL" sz="2000" dirty="0" smtClean="0"/>
              <a:t>Solidarność” Rzeszów. Był członkiem Diecezjalnej Rady Kultury oraz Komitetu Obchodów Rocznicy 11 Listopada w Rzeszowie. Od września </a:t>
            </a:r>
            <a:r>
              <a:rPr lang="pl-PL" sz="2000" dirty="0"/>
              <a:t>1988 r. </a:t>
            </a:r>
            <a:r>
              <a:rPr lang="pl-PL" sz="2000" dirty="0" smtClean="0"/>
              <a:t>prowadził jawną </a:t>
            </a:r>
            <a:r>
              <a:rPr lang="pl-PL" sz="2000" dirty="0"/>
              <a:t>działalność związkową w Biurze </a:t>
            </a:r>
            <a:r>
              <a:rPr lang="pl-PL" sz="2000" dirty="0" smtClean="0"/>
              <a:t>Informacyjno-Koordynacyjnym </a:t>
            </a:r>
            <a:r>
              <a:rPr lang="pl-PL" sz="2000" dirty="0"/>
              <a:t>NSZZ „Solidarność” w Rzeszowie. </a:t>
            </a:r>
          </a:p>
        </p:txBody>
      </p:sp>
    </p:spTree>
    <p:extLst>
      <p:ext uri="{BB962C8B-B14F-4D97-AF65-F5344CB8AC3E}">
        <p14:creationId xmlns:p14="http://schemas.microsoft.com/office/powerpoint/2010/main" val="36320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Stanisław Sołek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O</a:t>
            </a:r>
            <a:r>
              <a:rPr lang="pl-PL" sz="2000" dirty="0" smtClean="0"/>
              <a:t>d </a:t>
            </a:r>
            <a:r>
              <a:rPr lang="pl-PL" sz="2000" dirty="0"/>
              <a:t>1973 r. pracował w Fabryce Maszyn </a:t>
            </a:r>
            <a:r>
              <a:rPr lang="pl-PL" sz="2000" dirty="0" smtClean="0"/>
              <a:t>w </a:t>
            </a:r>
            <a:r>
              <a:rPr lang="pl-PL" sz="2000" dirty="0"/>
              <a:t>Leżajsku. </a:t>
            </a:r>
            <a:r>
              <a:rPr lang="pl-PL" sz="2000" dirty="0" smtClean="0"/>
              <a:t>W 1980 </a:t>
            </a:r>
            <a:r>
              <a:rPr lang="pl-PL" sz="2000" dirty="0"/>
              <a:t>r. </a:t>
            </a:r>
            <a:r>
              <a:rPr lang="pl-PL" sz="2000" dirty="0" smtClean="0"/>
              <a:t>wszedł w </a:t>
            </a:r>
            <a:r>
              <a:rPr lang="pl-PL" sz="2000" dirty="0"/>
              <a:t>skład Komisji Zakładowej </a:t>
            </a:r>
            <a:r>
              <a:rPr lang="pl-PL" sz="2000" dirty="0" smtClean="0"/>
              <a:t>NSZZ </a:t>
            </a:r>
            <a:r>
              <a:rPr lang="pl-PL" sz="2000" dirty="0"/>
              <a:t>„Solidarność</a:t>
            </a:r>
            <a:r>
              <a:rPr lang="pl-PL" sz="2000" dirty="0" smtClean="0"/>
              <a:t>”, której dokumentację ukrył </a:t>
            </a:r>
            <a:r>
              <a:rPr lang="pl-PL" sz="2000" dirty="0"/>
              <a:t>i przechowywał do 1988 r</a:t>
            </a:r>
            <a:r>
              <a:rPr lang="pl-PL" sz="2000" dirty="0" smtClean="0"/>
              <a:t>. Od </a:t>
            </a:r>
            <a:r>
              <a:rPr lang="pl-PL" sz="2000" dirty="0"/>
              <a:t>kwietnia 1982 </a:t>
            </a:r>
            <a:r>
              <a:rPr lang="pl-PL" sz="2000" dirty="0" smtClean="0"/>
              <a:t>r. </a:t>
            </a:r>
            <a:r>
              <a:rPr lang="pl-PL" sz="2000" dirty="0"/>
              <a:t>był łącznikiem pomiędzy tajnymi strukturami „Solidarności” w Leżajsku i Regionalną Komisją Wykonawczą </a:t>
            </a:r>
            <a:r>
              <a:rPr lang="pl-PL" sz="2000" dirty="0" smtClean="0"/>
              <a:t>NSZZ </a:t>
            </a:r>
            <a:r>
              <a:rPr lang="pl-PL" sz="2000" dirty="0"/>
              <a:t>„Solidarność” </a:t>
            </a:r>
            <a:r>
              <a:rPr lang="pl-PL" sz="2000" dirty="0" smtClean="0"/>
              <a:t>Rzeszów. W </a:t>
            </a:r>
            <a:r>
              <a:rPr lang="pl-PL" sz="2000" dirty="0"/>
              <a:t>latach 1983-1989 </a:t>
            </a:r>
            <a:r>
              <a:rPr lang="pl-PL" sz="2000" dirty="0" smtClean="0"/>
              <a:t>był działaczem </a:t>
            </a:r>
            <a:r>
              <a:rPr lang="pl-PL" sz="2000" dirty="0"/>
              <a:t>Terenowej Komisji Wykonawczej </a:t>
            </a:r>
            <a:r>
              <a:rPr lang="pl-PL" sz="2000" dirty="0" smtClean="0"/>
              <a:t>„</a:t>
            </a:r>
            <a:r>
              <a:rPr lang="pl-PL" sz="2000" dirty="0"/>
              <a:t>Solidarność” w </a:t>
            </a:r>
            <a:r>
              <a:rPr lang="pl-PL" sz="2000" dirty="0" smtClean="0"/>
              <a:t>Leżajsku, m.in. kolportował </a:t>
            </a:r>
            <a:r>
              <a:rPr lang="pl-PL" sz="2000" dirty="0"/>
              <a:t>prasę i wydawnictwa </a:t>
            </a:r>
            <a:r>
              <a:rPr lang="pl-PL" sz="2000" dirty="0" smtClean="0"/>
              <a:t>bezdebitowe. Współorganizował </a:t>
            </a:r>
            <a:r>
              <a:rPr lang="pl-PL" sz="2000" dirty="0"/>
              <a:t>Duszpasterstwo Rolników i Duszpasterstwo Środowiskowe przy klasztorze oo. Bernardynów w </a:t>
            </a:r>
            <a:r>
              <a:rPr lang="pl-PL" sz="2000" dirty="0" smtClean="0"/>
              <a:t>Leżajsku. W </a:t>
            </a:r>
            <a:r>
              <a:rPr lang="pl-PL" sz="2000" dirty="0"/>
              <a:t>1988 r. znalazł się w jawnej KZ  NSZZ „Solidarność” FM w Leżajsku, a w lutym 1989 r. wszedł w skład jawnej Regionalnej Komisji Wykonawczej NSZZ </a:t>
            </a:r>
            <a:r>
              <a:rPr lang="pl-PL" sz="2000" dirty="0" smtClean="0"/>
              <a:t>„Solidarność</a:t>
            </a:r>
            <a:r>
              <a:rPr lang="pl-PL" sz="2000" dirty="0"/>
              <a:t>” </a:t>
            </a:r>
            <a:r>
              <a:rPr lang="pl-PL" sz="2000" dirty="0" smtClean="0"/>
              <a:t>Rzeszów.</a:t>
            </a:r>
            <a:endParaRPr lang="pl-PL" sz="2000" dirty="0"/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388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Adam Śnieżek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Od </a:t>
            </a:r>
            <a:r>
              <a:rPr lang="pl-PL" sz="2000" dirty="0" smtClean="0"/>
              <a:t>1974 </a:t>
            </a:r>
            <a:r>
              <a:rPr lang="pl-PL" sz="2000" dirty="0"/>
              <a:t>r. pracował w Wytwórni Sprzętu Komunikacyjnego </a:t>
            </a:r>
            <a:r>
              <a:rPr lang="pl-PL" sz="2000" dirty="0" smtClean="0"/>
              <a:t>„</a:t>
            </a:r>
            <a:r>
              <a:rPr lang="pl-PL" sz="2000" dirty="0"/>
              <a:t>PZL Rzeszów</a:t>
            </a:r>
            <a:r>
              <a:rPr lang="pl-PL" sz="2000" dirty="0" smtClean="0"/>
              <a:t>”. Był jednym </a:t>
            </a:r>
            <a:r>
              <a:rPr lang="pl-PL" sz="2000" dirty="0"/>
              <a:t>z inspiratorów utworzenia niezależnych związków zawodowych </a:t>
            </a:r>
            <a:r>
              <a:rPr lang="pl-PL" sz="2000" dirty="0" smtClean="0"/>
              <a:t>w WSK, a następnie wszedł w skład Prezydium </a:t>
            </a:r>
            <a:r>
              <a:rPr lang="pl-PL" sz="2000" dirty="0"/>
              <a:t>KZ NSZZ „Solidarność” WSK </a:t>
            </a:r>
            <a:r>
              <a:rPr lang="pl-PL" sz="2000" dirty="0" smtClean="0"/>
              <a:t>„PZL Rzeszów”. Od </a:t>
            </a:r>
            <a:r>
              <a:rPr lang="pl-PL" sz="2000" dirty="0"/>
              <a:t>13 grudnia 1981 r. do 29 kwietnia 1982 r. był internowany w Ośrodku Odosobnienia w </a:t>
            </a:r>
            <a:r>
              <a:rPr lang="pl-PL" sz="2000" dirty="0" smtClean="0"/>
              <a:t>Rzeszowie. </a:t>
            </a:r>
            <a:r>
              <a:rPr lang="pl-PL" sz="2000" dirty="0"/>
              <a:t>Po zwolnieniu z internowania podjął działalność w podziemnych strukturach Regionalnej Komisji Wykonawczej NSZZ „Solidarność” </a:t>
            </a:r>
            <a:r>
              <a:rPr lang="pl-PL" sz="2000" dirty="0" smtClean="0"/>
              <a:t>Rzeszów. Organizował druk, </a:t>
            </a:r>
            <a:r>
              <a:rPr lang="pl-PL" sz="2000" dirty="0"/>
              <a:t>kolportował nielegalne </a:t>
            </a:r>
            <a:r>
              <a:rPr lang="pl-PL" sz="2000" dirty="0" smtClean="0"/>
              <a:t>wydawnictwa oraz brał </a:t>
            </a:r>
            <a:r>
              <a:rPr lang="pl-PL" sz="2000" dirty="0"/>
              <a:t>czynny udział w uroczystościach </a:t>
            </a:r>
            <a:r>
              <a:rPr lang="pl-PL" sz="2000" dirty="0" smtClean="0"/>
              <a:t>rocznicowych. W </a:t>
            </a:r>
            <a:r>
              <a:rPr lang="pl-PL" sz="2000" dirty="0"/>
              <a:t>1989 r. </a:t>
            </a:r>
            <a:r>
              <a:rPr lang="pl-PL" sz="2000" dirty="0" smtClean="0"/>
              <a:t>uczestniczył w reaktywowaniu </a:t>
            </a:r>
            <a:r>
              <a:rPr lang="pl-PL" sz="2000" dirty="0"/>
              <a:t>jawnej działalności związkowej w WSK </a:t>
            </a:r>
            <a:r>
              <a:rPr lang="pl-PL" sz="2000" dirty="0" smtClean="0"/>
              <a:t>„PZL Rzeszów”, </a:t>
            </a:r>
            <a:r>
              <a:rPr lang="pl-PL" sz="2000" dirty="0"/>
              <a:t>został </a:t>
            </a:r>
            <a:r>
              <a:rPr lang="pl-PL" sz="2000" dirty="0" smtClean="0"/>
              <a:t>również członkiem </a:t>
            </a:r>
            <a:r>
              <a:rPr lang="pl-PL" sz="2000" dirty="0"/>
              <a:t>Komitetu Obywatelskiego „Solidarność” w Rzeszowie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3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Andrzej Władysław Wąsik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Od </a:t>
            </a:r>
            <a:r>
              <a:rPr lang="pl-PL" sz="2000" dirty="0" smtClean="0"/>
              <a:t>1967 </a:t>
            </a:r>
            <a:r>
              <a:rPr lang="pl-PL" sz="2000" dirty="0"/>
              <a:t>r. pracował w Wytwórni Sprzętu </a:t>
            </a:r>
            <a:r>
              <a:rPr lang="pl-PL" sz="2000" dirty="0" smtClean="0"/>
              <a:t>Komunikacyjnego „</a:t>
            </a:r>
            <a:r>
              <a:rPr lang="pl-PL" sz="2000" dirty="0"/>
              <a:t>PZL Rzeszów”. W 1976 r. podczas wydarzeń radomskich był współinicjatorem solidarnościowych przerw w pracy na Wydziale 53 </a:t>
            </a:r>
            <a:r>
              <a:rPr lang="pl-PL" sz="2000" dirty="0" smtClean="0"/>
              <a:t>WSK. Od </a:t>
            </a:r>
            <a:r>
              <a:rPr lang="pl-PL" sz="2000" dirty="0"/>
              <a:t>1980 r. był aktywnym członkiem </a:t>
            </a:r>
            <a:r>
              <a:rPr lang="pl-PL" sz="2000" dirty="0" smtClean="0"/>
              <a:t>NSZZ „Solidarność</a:t>
            </a:r>
            <a:r>
              <a:rPr lang="pl-PL" sz="2000" dirty="0"/>
              <a:t>”. </a:t>
            </a:r>
            <a:r>
              <a:rPr lang="pl-PL" sz="2000" dirty="0" smtClean="0"/>
              <a:t>W dniach od 13 do 24 grudnia </a:t>
            </a:r>
            <a:r>
              <a:rPr lang="pl-PL" sz="2000" dirty="0"/>
              <a:t>1981 r. </a:t>
            </a:r>
            <a:r>
              <a:rPr lang="pl-PL" sz="2000" dirty="0" smtClean="0"/>
              <a:t>był internowany </a:t>
            </a:r>
            <a:r>
              <a:rPr lang="pl-PL" sz="2000" dirty="0"/>
              <a:t>w Ośrodku Odosobnienia w </a:t>
            </a:r>
            <a:r>
              <a:rPr lang="pl-PL" sz="2000" dirty="0" smtClean="0"/>
              <a:t>Rzeszowie. Następnie od </a:t>
            </a:r>
            <a:r>
              <a:rPr lang="pl-PL" sz="2000" dirty="0"/>
              <a:t>czerwca 1982 r. działał w Tymczasowej Komisji Zakładowej </a:t>
            </a:r>
            <a:r>
              <a:rPr lang="pl-PL" sz="2000" dirty="0" smtClean="0"/>
              <a:t>NSZZ </a:t>
            </a:r>
            <a:r>
              <a:rPr lang="pl-PL" sz="2000" dirty="0"/>
              <a:t>„Solidarność” w </a:t>
            </a:r>
            <a:r>
              <a:rPr lang="pl-PL" sz="2000" dirty="0" smtClean="0"/>
              <a:t>WSK, m.in. kolportował </a:t>
            </a:r>
            <a:r>
              <a:rPr lang="pl-PL" sz="2000" dirty="0"/>
              <a:t>ulotki i </a:t>
            </a:r>
            <a:r>
              <a:rPr lang="pl-PL" sz="2000" dirty="0" smtClean="0"/>
              <a:t>inne wydawnictwa </a:t>
            </a:r>
            <a:r>
              <a:rPr lang="pl-PL" sz="2000" dirty="0"/>
              <a:t>bezdebitowe w ramach współpracy z Regionalną Komisją Wykonawczą NSZZ „Solidarność” </a:t>
            </a:r>
            <a:r>
              <a:rPr lang="pl-PL" sz="2000" dirty="0" smtClean="0"/>
              <a:t>Rzeszów. </a:t>
            </a:r>
            <a:r>
              <a:rPr lang="pl-PL" sz="2000" dirty="0"/>
              <a:t>W sierpniu 1988 r. na spotkaniu z RKW jako przedstawiciel </a:t>
            </a:r>
            <a:r>
              <a:rPr lang="pl-PL" sz="2000" dirty="0" smtClean="0"/>
              <a:t>WSK podjął </a:t>
            </a:r>
            <a:r>
              <a:rPr lang="pl-PL" sz="2000" dirty="0"/>
              <a:t>decyzję o przejściu do jawnej działalności. W latach 1989-1990 był członkiem Komisji Wydziałowej i Komisji Zakładowej NSZZ „Solidarność” w WSK „PZL Rzeszów”</a:t>
            </a:r>
            <a:r>
              <a:rPr lang="pl-PL" sz="2000" dirty="0" smtClean="0"/>
              <a:t>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613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Marek Wojciech Wójcik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0" y="1124744"/>
            <a:ext cx="65162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Od 1977 r. studiował </a:t>
            </a:r>
            <a:r>
              <a:rPr lang="pl-PL" sz="2000" dirty="0"/>
              <a:t>w </a:t>
            </a:r>
            <a:r>
              <a:rPr lang="pl-PL" sz="2000" dirty="0" smtClean="0"/>
              <a:t>WSP w Rzeszowie, gdzie w 1980 r. włączył się w działalność Niezależnego Zrzeszenia Studentów, zostając wkrótce jednym z jego liderów. W 1981 </a:t>
            </a:r>
            <a:r>
              <a:rPr lang="pl-PL" sz="2000" dirty="0"/>
              <a:t>r. był </a:t>
            </a:r>
            <a:r>
              <a:rPr lang="pl-PL" sz="2000" dirty="0" smtClean="0"/>
              <a:t>współorganizatorem akcji protestacyjnej w sprawie rejestracji NZS i akcji solidarnościowej ze studentami radomskiej WSI. Był współtwórcą studenckich pism niezależnych: „Kontrapunkt” i „Centrum Informacji Akademickiej CIA”. Po </a:t>
            </a:r>
            <a:r>
              <a:rPr lang="pl-PL" sz="2000" dirty="0"/>
              <a:t>wprowadzeniu stanu wojennego ukrywał się, a </a:t>
            </a:r>
            <a:r>
              <a:rPr lang="pl-PL" sz="2000" dirty="0" smtClean="0"/>
              <a:t>następnie od </a:t>
            </a:r>
            <a:r>
              <a:rPr lang="pl-PL" sz="2000" dirty="0"/>
              <a:t>12 stycznia do 28 czerwca </a:t>
            </a:r>
            <a:r>
              <a:rPr lang="pl-PL" sz="2000" dirty="0" smtClean="0"/>
              <a:t>1982 r. był </a:t>
            </a:r>
            <a:r>
              <a:rPr lang="pl-PL" sz="2000" dirty="0"/>
              <a:t>internowany w Ośrodku Odosobnienia w </a:t>
            </a:r>
            <a:r>
              <a:rPr lang="pl-PL" sz="2000" dirty="0" smtClean="0"/>
              <a:t>Rzeszowie. Od lipca 1982 r. pracował w Komitecie Pomocy Internowanym, Aresztowanym, Skazanym, Pozbawionym Pracy oraz Ich Rodzinom przy klasztorze OO. Bernardynów w Rzeszowie. We wrześniu </a:t>
            </a:r>
            <a:r>
              <a:rPr lang="pl-PL" sz="2000" dirty="0"/>
              <a:t>1982 </a:t>
            </a:r>
            <a:r>
              <a:rPr lang="pl-PL" sz="2000" dirty="0" smtClean="0"/>
              <a:t>r. został członkiem </a:t>
            </a:r>
            <a:r>
              <a:rPr lang="pl-PL" sz="2000" dirty="0"/>
              <a:t>Regionalnej Komisji Wykonawczej NSZZ „Solidarność” </a:t>
            </a:r>
            <a:r>
              <a:rPr lang="pl-PL" sz="2000" dirty="0" smtClean="0"/>
              <a:t>Rzeszów i redaktorem biuletynu informacyjnego „Solidarność Trwa”. Kolportował </a:t>
            </a:r>
            <a:r>
              <a:rPr lang="pl-PL" sz="2000" dirty="0"/>
              <a:t>prasę i wydawnictwa </a:t>
            </a:r>
            <a:r>
              <a:rPr lang="pl-PL" sz="2000" dirty="0" smtClean="0"/>
              <a:t>podziemne, współorganizował </a:t>
            </a:r>
            <a:r>
              <a:rPr lang="pl-PL" sz="2000" dirty="0"/>
              <a:t>Katolickie Tygodnie Historyczne w </a:t>
            </a:r>
            <a:r>
              <a:rPr lang="pl-PL" sz="2000" dirty="0" smtClean="0"/>
              <a:t>Rzeszowie.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34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Robert Turski (1961-2016)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Od 1980 r. należał do Federacji Robotników Rolników i Innych Grup Zawodowych Bieszczadów, a następnie NSZZ RI „Solidarność”. Po wprowadzeniu stanu wojennego był współwydawcą nielegalnych pism opozycyjnych „</a:t>
            </a:r>
            <a:r>
              <a:rPr lang="pl-PL" sz="2000" dirty="0" err="1"/>
              <a:t>Bieszczadnik</a:t>
            </a:r>
            <a:r>
              <a:rPr lang="pl-PL" sz="2000" dirty="0"/>
              <a:t>” oraz „Przedświt”. </a:t>
            </a:r>
            <a:r>
              <a:rPr lang="pl-PL" sz="2000" dirty="0" smtClean="0"/>
              <a:t>Od </a:t>
            </a:r>
            <a:r>
              <a:rPr lang="pl-PL" sz="2000" dirty="0"/>
              <a:t>27 maja do 23 lipca 1982 r. by internowany w Ośrodku Odosobnienia w </a:t>
            </a:r>
            <a:r>
              <a:rPr lang="pl-PL" sz="2000" dirty="0" smtClean="0"/>
              <a:t>Uhercach, a następnie otrzymał </a:t>
            </a:r>
            <a:r>
              <a:rPr lang="pl-PL" sz="2000" dirty="0"/>
              <a:t>wezwanie do odbycia zasadniczej służby wojskowej. Uchylając się przed nią </a:t>
            </a:r>
            <a:r>
              <a:rPr lang="pl-PL" sz="2000" dirty="0" smtClean="0"/>
              <a:t>ukrywał się oraz wystosował list </a:t>
            </a:r>
            <a:r>
              <a:rPr lang="pl-PL" sz="2000" dirty="0"/>
              <a:t>otwarty skierowany m.in. do Sejmu </a:t>
            </a:r>
            <a:r>
              <a:rPr lang="pl-PL" sz="2000" dirty="0" smtClean="0"/>
              <a:t>PRL i </a:t>
            </a:r>
            <a:r>
              <a:rPr lang="pl-PL" sz="2000" dirty="0"/>
              <a:t>Ministerstwa Obrony Narodowej </a:t>
            </a:r>
            <a:r>
              <a:rPr lang="pl-PL" sz="2000" dirty="0" smtClean="0"/>
              <a:t>zawierający </a:t>
            </a:r>
            <a:r>
              <a:rPr lang="pl-PL" sz="2000" dirty="0"/>
              <a:t>odmowę pełnienia służby wojskowej w Ludowym Wojsku Polskim. W latach 1982-1989 współpracował z Ogólnopolskim Komitetem Oporu Rolników „Solidarność” oraz „Solidarnością Walczącą” drukując </a:t>
            </a:r>
            <a:r>
              <a:rPr lang="pl-PL" sz="2000" dirty="0" smtClean="0"/>
              <a:t>oraz kolportując ulotki</a:t>
            </a:r>
            <a:r>
              <a:rPr lang="pl-PL" sz="2000" dirty="0"/>
              <a:t>, odezwy </a:t>
            </a:r>
            <a:r>
              <a:rPr lang="pl-PL" sz="2000" dirty="0" smtClean="0"/>
              <a:t>i inne materiały tych organizacji.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84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mtClean="0"/>
              <a:t>Krzyż </a:t>
            </a:r>
            <a:r>
              <a:rPr lang="pl-PL" smtClean="0"/>
              <a:t>Komandorski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Orderu Odrodzenia Polski </a:t>
            </a:r>
            <a:br>
              <a:rPr lang="pl-PL" dirty="0" smtClean="0"/>
            </a:br>
            <a:r>
              <a:rPr lang="pl-PL" dirty="0" smtClean="0"/>
              <a:t>dla Marka Wojciecha Wójcika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385430" cy="35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Wojciech Buczak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W latach 1980-1991 pracował jako </a:t>
            </a:r>
            <a:r>
              <a:rPr lang="pl-PL" sz="2000" dirty="0" smtClean="0"/>
              <a:t>konstruktor       </a:t>
            </a:r>
            <a:r>
              <a:rPr lang="pl-PL" sz="2000" dirty="0"/>
              <a:t>w Zakładzie Badawczo Rozwojowym Wytwórni Sprzętu Komunikacyjnego „PZL-Rzeszów”. </a:t>
            </a:r>
            <a:r>
              <a:rPr lang="pl-PL" sz="2000" dirty="0" smtClean="0"/>
              <a:t>               W </a:t>
            </a:r>
            <a:r>
              <a:rPr lang="pl-PL" sz="2000" dirty="0"/>
              <a:t>sierpniu 1980 r. rozpoczął działalność </a:t>
            </a:r>
            <a:r>
              <a:rPr lang="pl-PL" sz="2000" dirty="0" smtClean="0"/>
              <a:t>                   w </a:t>
            </a:r>
            <a:r>
              <a:rPr lang="pl-PL" sz="2000" dirty="0"/>
              <a:t>powstających w WSK „PZL-Rzeszów” strukturach NSZZ „Solidarność”. W ramach nielegalnej działalności związkowej po wprowadzeniu stanu wojennego do 1989 r.: pobierał składki od członków „Solidarności”, kolportował prasę i wydawnictwa podziemne, prowadził biblioteczkę wydawnictw podziemnych, organizował pomoc dla represjonowanych i ich rodzin, brał udział </a:t>
            </a:r>
            <a:r>
              <a:rPr lang="pl-PL" sz="2000" dirty="0" smtClean="0"/>
              <a:t>w </a:t>
            </a:r>
            <a:r>
              <a:rPr lang="pl-PL" sz="2000" dirty="0"/>
              <a:t>strajkach.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74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Marian Irzyk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Od </a:t>
            </a:r>
            <a:r>
              <a:rPr lang="pl-PL" sz="2000" dirty="0"/>
              <a:t>1967 r. </a:t>
            </a:r>
            <a:r>
              <a:rPr lang="pl-PL" sz="2000" dirty="0" smtClean="0"/>
              <a:t>pracował jako nauczyciel </a:t>
            </a:r>
            <a:r>
              <a:rPr lang="pl-PL" sz="2000" dirty="0"/>
              <a:t>w Zespole Szkół Samochodowych w Rzeszowie. W 1980 </a:t>
            </a:r>
            <a:r>
              <a:rPr lang="pl-PL" sz="2000" dirty="0" smtClean="0"/>
              <a:t>r. </a:t>
            </a:r>
            <a:r>
              <a:rPr lang="pl-PL" sz="2000" dirty="0"/>
              <a:t>organizował niezależne związki zawodowe </a:t>
            </a:r>
            <a:r>
              <a:rPr lang="pl-PL" sz="2000" dirty="0" smtClean="0"/>
              <a:t>                w </a:t>
            </a:r>
            <a:r>
              <a:rPr lang="pl-PL" sz="2000" dirty="0"/>
              <a:t>rzeszowskich szkołach. </a:t>
            </a:r>
            <a:r>
              <a:rPr lang="pl-PL" sz="2000" dirty="0" smtClean="0"/>
              <a:t>Po </a:t>
            </a:r>
            <a:r>
              <a:rPr lang="pl-PL" sz="2000" dirty="0"/>
              <a:t>wprowadzeniu stanu </a:t>
            </a:r>
            <a:r>
              <a:rPr lang="pl-PL" sz="2000" dirty="0" smtClean="0"/>
              <a:t>wojennego </a:t>
            </a:r>
            <a:r>
              <a:rPr lang="pl-PL" sz="2000" dirty="0"/>
              <a:t>nawiązał współpracę z aktywnymi działaczami zdelegalizowanej „Solidarności”, uczestniczył w akcjach </a:t>
            </a:r>
            <a:r>
              <a:rPr lang="pl-PL" sz="2000" dirty="0" smtClean="0"/>
              <a:t>Komitetu </a:t>
            </a:r>
            <a:r>
              <a:rPr lang="pl-PL" sz="2000" dirty="0"/>
              <a:t>Pomocy </a:t>
            </a:r>
            <a:r>
              <a:rPr lang="pl-PL" sz="2000" dirty="0" smtClean="0"/>
              <a:t>Internowanym </a:t>
            </a:r>
            <a:r>
              <a:rPr lang="pl-PL" sz="2000" dirty="0"/>
              <a:t>przy kościele oo. Bernardynów </a:t>
            </a:r>
            <a:r>
              <a:rPr lang="pl-PL" sz="2000" dirty="0" smtClean="0"/>
              <a:t>        w Rzeszowie, </a:t>
            </a:r>
            <a:r>
              <a:rPr lang="pl-PL" sz="2000" dirty="0"/>
              <a:t>kolportował podziemne wydawnictwa w ramach działalności w Regionalnej Komisji Wykonawczej NSZZ „Solidarność” </a:t>
            </a:r>
            <a:r>
              <a:rPr lang="pl-PL" sz="2000" dirty="0" smtClean="0"/>
              <a:t>Rzeszów, brał </a:t>
            </a:r>
            <a:r>
              <a:rPr lang="pl-PL" sz="2000" dirty="0"/>
              <a:t>czynny udział w uroczystościach organizowanych przez podziemie antykomunistyczne. W 1989 r. był współinicjatorem reaktywowania NSZZ „Solidarność” w miejscu </a:t>
            </a:r>
            <a:r>
              <a:rPr lang="pl-PL" sz="2000" dirty="0" smtClean="0"/>
              <a:t>pracy oraz </a:t>
            </a:r>
            <a:r>
              <a:rPr lang="pl-PL" sz="2000" dirty="0"/>
              <a:t>członkiem Komitetu Obywatelskiego NSZZ „Solidarność” </a:t>
            </a:r>
            <a:r>
              <a:rPr lang="pl-PL" sz="2000" dirty="0" smtClean="0"/>
              <a:t>         w </a:t>
            </a:r>
            <a:r>
              <a:rPr lang="pl-PL" sz="2000" dirty="0"/>
              <a:t>Rzeszowie. </a:t>
            </a:r>
          </a:p>
        </p:txBody>
      </p:sp>
    </p:spTree>
    <p:extLst>
      <p:ext uri="{BB962C8B-B14F-4D97-AF65-F5344CB8AC3E}">
        <p14:creationId xmlns:p14="http://schemas.microsoft.com/office/powerpoint/2010/main" val="2650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Adam Kantor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11560" y="1484784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W latach 1948-1949 </a:t>
            </a:r>
            <a:r>
              <a:rPr lang="pl-PL" sz="2000" dirty="0"/>
              <a:t>r. należał do nielegalnej organizacji młodzieżowej Armia </a:t>
            </a:r>
            <a:r>
              <a:rPr lang="pl-PL" sz="2000" dirty="0" smtClean="0"/>
              <a:t>Kresów, za działalność w której został </a:t>
            </a:r>
            <a:r>
              <a:rPr lang="pl-PL" sz="2000" dirty="0"/>
              <a:t>skazany na 7 lat więzienia. </a:t>
            </a:r>
            <a:r>
              <a:rPr lang="pl-PL" sz="2000" dirty="0" smtClean="0"/>
              <a:t>Od </a:t>
            </a:r>
            <a:r>
              <a:rPr lang="pl-PL" sz="2000" dirty="0"/>
              <a:t>1972 r. pracował w Państwowym Funduszu Ziemi w województwie rzeszowskim. We wrześniu 1980 r. przewodniczył </a:t>
            </a:r>
            <a:r>
              <a:rPr lang="pl-PL" sz="2000" dirty="0" smtClean="0"/>
              <a:t>strajkowi                   </a:t>
            </a:r>
            <a:r>
              <a:rPr lang="pl-PL" sz="2000" dirty="0"/>
              <a:t>w Państwowym Gospodarstwie Rolnym </a:t>
            </a:r>
            <a:r>
              <a:rPr lang="pl-PL" sz="2000" dirty="0" smtClean="0"/>
              <a:t>Horyniec</a:t>
            </a:r>
            <a:r>
              <a:rPr lang="pl-PL" sz="2000" dirty="0"/>
              <a:t>, gdzie następnie pełnił funkcję przewodniczącego KZ NSZZ „Solidarność”. </a:t>
            </a:r>
            <a:r>
              <a:rPr lang="pl-PL" sz="2000" dirty="0" smtClean="0"/>
              <a:t>Od </a:t>
            </a:r>
            <a:r>
              <a:rPr lang="pl-PL" sz="2000" dirty="0"/>
              <a:t>13 grudnia 1981 r. do 30 kwietnia 1982 r. był internowany w </a:t>
            </a:r>
            <a:r>
              <a:rPr lang="pl-PL" sz="2000" dirty="0" smtClean="0"/>
              <a:t>ośrodkach odosobnienia </a:t>
            </a:r>
            <a:r>
              <a:rPr lang="pl-PL" sz="2000" dirty="0"/>
              <a:t>w Uhercach i Łupkowie. </a:t>
            </a:r>
            <a:r>
              <a:rPr lang="pl-PL" sz="2000" dirty="0" smtClean="0"/>
              <a:t>W </a:t>
            </a:r>
            <a:r>
              <a:rPr lang="pl-PL" sz="2000" dirty="0"/>
              <a:t>latach 1982-1989 </a:t>
            </a:r>
            <a:r>
              <a:rPr lang="pl-PL" sz="2000" dirty="0" smtClean="0"/>
              <a:t>jako działacz </a:t>
            </a:r>
            <a:r>
              <a:rPr lang="pl-PL" sz="2000" dirty="0"/>
              <a:t>podziemnej </a:t>
            </a:r>
            <a:r>
              <a:rPr lang="pl-PL" sz="2000" dirty="0" smtClean="0"/>
              <a:t>„Solidarności” na terenie </a:t>
            </a:r>
            <a:r>
              <a:rPr lang="pl-PL" sz="2000" dirty="0"/>
              <a:t>Przemyśla, Jarosławia, Lubaczowa </a:t>
            </a:r>
            <a:r>
              <a:rPr lang="pl-PL" sz="2000" dirty="0" smtClean="0"/>
              <a:t>             i Dębicy kolportował </a:t>
            </a:r>
            <a:r>
              <a:rPr lang="pl-PL" sz="2000" dirty="0"/>
              <a:t>ulotki i wydawnictwa bezdebitowe, brał udział w okolicznościowych manifestacjach i protestach oraz uroczystościach patriotyczno-religijnych.</a:t>
            </a:r>
          </a:p>
        </p:txBody>
      </p:sp>
    </p:spTree>
    <p:extLst>
      <p:ext uri="{BB962C8B-B14F-4D97-AF65-F5344CB8AC3E}">
        <p14:creationId xmlns:p14="http://schemas.microsoft.com/office/powerpoint/2010/main" val="34425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Stanisław Marcin Kłos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W </a:t>
            </a:r>
            <a:r>
              <a:rPr lang="pl-PL" sz="2000" dirty="0"/>
              <a:t>latach 1969-1981 pracował </a:t>
            </a:r>
            <a:r>
              <a:rPr lang="pl-PL" sz="2000" dirty="0" smtClean="0"/>
              <a:t>w Piekarni </a:t>
            </a:r>
            <a:r>
              <a:rPr lang="pl-PL" sz="2000" dirty="0"/>
              <a:t>nr 1 Wojewódzkiej Spółdzielni Spożywców </a:t>
            </a:r>
            <a:r>
              <a:rPr lang="pl-PL" sz="2000" dirty="0" smtClean="0"/>
              <a:t>„</a:t>
            </a:r>
            <a:r>
              <a:rPr lang="pl-PL" sz="2000" dirty="0"/>
              <a:t>Społem” </a:t>
            </a:r>
            <a:r>
              <a:rPr lang="pl-PL" sz="2000" dirty="0" smtClean="0"/>
              <a:t>     w </a:t>
            </a:r>
            <a:r>
              <a:rPr lang="pl-PL" sz="2000" dirty="0"/>
              <a:t>Łańcucie. W 1980 r. był członkiem Komitetu Założycielskiego, a następnie Komitetu Zakładowego NSZZ „Solidarność” WSS „Społem” </a:t>
            </a:r>
            <a:r>
              <a:rPr lang="pl-PL" sz="2000" dirty="0" smtClean="0"/>
              <a:t>     w Łańcucie. Od </a:t>
            </a:r>
            <a:r>
              <a:rPr lang="pl-PL" sz="2000" dirty="0"/>
              <a:t>16 grudnia 1981 r. do 13 stycznia 1982 r. był internowany w Ośrodku </a:t>
            </a:r>
            <a:r>
              <a:rPr lang="pl-PL" sz="2000" dirty="0" smtClean="0"/>
              <a:t>Odosobnienia    </a:t>
            </a:r>
            <a:r>
              <a:rPr lang="pl-PL" sz="2000" dirty="0"/>
              <a:t>w </a:t>
            </a:r>
            <a:r>
              <a:rPr lang="pl-PL" sz="2000" dirty="0" smtClean="0"/>
              <a:t>Rzeszowie. </a:t>
            </a:r>
            <a:r>
              <a:rPr lang="pl-PL" sz="2000" dirty="0"/>
              <a:t>Następnie przebywał na zwolnieniu lekarskim oraz utrzymywał się z pracy </a:t>
            </a:r>
            <a:r>
              <a:rPr lang="pl-PL" sz="2000" dirty="0" smtClean="0"/>
              <a:t>we </a:t>
            </a:r>
            <a:r>
              <a:rPr lang="pl-PL" sz="2000" dirty="0"/>
              <a:t>własnym gospodarstwie rolnym. </a:t>
            </a:r>
            <a:r>
              <a:rPr lang="pl-PL" sz="2000" dirty="0" smtClean="0"/>
              <a:t>Po rewizji </a:t>
            </a:r>
            <a:r>
              <a:rPr lang="pl-PL" sz="2000" dirty="0"/>
              <a:t>w miejscu </a:t>
            </a:r>
            <a:r>
              <a:rPr lang="pl-PL" sz="2000" dirty="0" smtClean="0"/>
              <a:t>zamieszkania 12 </a:t>
            </a:r>
            <a:r>
              <a:rPr lang="pl-PL" sz="2000" dirty="0"/>
              <a:t>maja 1982 r. został zatrzymany </a:t>
            </a:r>
            <a:r>
              <a:rPr lang="pl-PL" sz="2000" dirty="0" smtClean="0"/>
              <a:t>oraz </a:t>
            </a:r>
            <a:r>
              <a:rPr lang="pl-PL" sz="2000" dirty="0"/>
              <a:t>ponownie internowany do 1 lipca 1982 </a:t>
            </a:r>
            <a:r>
              <a:rPr lang="pl-PL" sz="2000" dirty="0" smtClean="0"/>
              <a:t>r.        W </a:t>
            </a:r>
            <a:r>
              <a:rPr lang="pl-PL" sz="2000" dirty="0"/>
              <a:t>latach 1982-1989 był kolporterem i łącznikiem siatki kolportażowej działającej na terenie </a:t>
            </a:r>
            <a:r>
              <a:rPr lang="pl-PL" sz="2000" dirty="0" smtClean="0"/>
              <a:t>Łańcuta    </a:t>
            </a:r>
            <a:r>
              <a:rPr lang="pl-PL" sz="2000" dirty="0"/>
              <a:t>i Przeworska, współpracując w tym zakresie od 1983 r. z podziemnymi strukturami NSZZ RI „Solidarność”. 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61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Krupa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Od 1955 r. pracował </a:t>
            </a:r>
            <a:r>
              <a:rPr lang="pl-PL" sz="2000" dirty="0"/>
              <a:t>w Wytwórni Sprzętu Komunikacyjnego </a:t>
            </a:r>
            <a:r>
              <a:rPr lang="pl-PL" sz="2000" dirty="0" smtClean="0"/>
              <a:t>„PZL </a:t>
            </a:r>
            <a:r>
              <a:rPr lang="pl-PL" sz="2000" dirty="0"/>
              <a:t>Rzeszów</a:t>
            </a:r>
            <a:r>
              <a:rPr lang="pl-PL" sz="2000" dirty="0" smtClean="0"/>
              <a:t>”. Od </a:t>
            </a:r>
            <a:r>
              <a:rPr lang="pl-PL" sz="2000" dirty="0"/>
              <a:t>września 1980 r. był współorganizatorem struktur </a:t>
            </a:r>
            <a:r>
              <a:rPr lang="pl-PL" sz="2000" dirty="0" smtClean="0"/>
              <a:t>NSZZ „Solidarność</a:t>
            </a:r>
            <a:r>
              <a:rPr lang="pl-PL" sz="2000" dirty="0"/>
              <a:t>” w </a:t>
            </a:r>
            <a:r>
              <a:rPr lang="pl-PL" sz="2000" dirty="0" smtClean="0"/>
              <a:t>WSK. </a:t>
            </a:r>
            <a:r>
              <a:rPr lang="pl-PL" sz="2000" dirty="0"/>
              <a:t>W 1981 r. wspomagał </a:t>
            </a:r>
            <a:r>
              <a:rPr lang="pl-PL" sz="2000" dirty="0" smtClean="0"/>
              <a:t>strajk </a:t>
            </a:r>
            <a:r>
              <a:rPr lang="pl-PL" sz="2000" dirty="0"/>
              <a:t>chłopski w siedzibie b. Wojewódzkiej Rady Związków Zawodowych w Rzeszowie, </a:t>
            </a:r>
            <a:r>
              <a:rPr lang="pl-PL" sz="2000" dirty="0" smtClean="0"/>
              <a:t>organizując tzw</a:t>
            </a:r>
            <a:r>
              <a:rPr lang="pl-PL" sz="2000" dirty="0"/>
              <a:t>. straż robotniczą do ochrony </a:t>
            </a:r>
            <a:r>
              <a:rPr lang="pl-PL" sz="2000" dirty="0" smtClean="0"/>
              <a:t>strajkujących.       W </a:t>
            </a:r>
            <a:r>
              <a:rPr lang="pl-PL" sz="2000" dirty="0"/>
              <a:t>latach 1982-1989 działał w Tymczasowej Komisji Zakładowej NSZZ „Solidarność” w WSK </a:t>
            </a:r>
            <a:r>
              <a:rPr lang="pl-PL" sz="2000" dirty="0" smtClean="0"/>
              <a:t>„PZL Rzeszów”. Współorganizował i uczestniczył               w demonstracjach </a:t>
            </a:r>
            <a:r>
              <a:rPr lang="pl-PL" sz="2000" dirty="0"/>
              <a:t>rocznicowych, </a:t>
            </a:r>
            <a:r>
              <a:rPr lang="pl-PL" sz="2000" dirty="0" smtClean="0"/>
              <a:t>Mszach </a:t>
            </a:r>
            <a:r>
              <a:rPr lang="pl-PL" sz="2000" dirty="0"/>
              <a:t>za </a:t>
            </a:r>
            <a:r>
              <a:rPr lang="pl-PL" sz="2000" dirty="0" smtClean="0"/>
              <a:t>Ojczyznę, był zaangażowany w akcje </a:t>
            </a:r>
            <a:r>
              <a:rPr lang="pl-PL" sz="2000" dirty="0"/>
              <a:t>pomocy rodzinom internowanych</a:t>
            </a:r>
            <a:r>
              <a:rPr lang="pl-PL" sz="2000" dirty="0" smtClean="0"/>
              <a:t>. Kolportował </a:t>
            </a:r>
            <a:r>
              <a:rPr lang="pl-PL" sz="2000" dirty="0"/>
              <a:t>prasę </a:t>
            </a:r>
            <a:r>
              <a:rPr lang="pl-PL" sz="2000" dirty="0" smtClean="0"/>
              <a:t>            i </a:t>
            </a:r>
            <a:r>
              <a:rPr lang="pl-PL" sz="2000" dirty="0"/>
              <a:t>wydawnictwa </a:t>
            </a:r>
            <a:r>
              <a:rPr lang="pl-PL" sz="2000" dirty="0" smtClean="0"/>
              <a:t>podziemne oraz </a:t>
            </a:r>
            <a:r>
              <a:rPr lang="pl-PL" sz="2000" dirty="0"/>
              <a:t>organizował zbiórki składek związkowych. </a:t>
            </a:r>
            <a:r>
              <a:rPr lang="pl-PL" sz="2000" dirty="0" smtClean="0"/>
              <a:t>Działał również                         w Duszpasterstwie </a:t>
            </a:r>
            <a:r>
              <a:rPr lang="pl-PL" sz="2000" dirty="0"/>
              <a:t>Ludzi Pracy </a:t>
            </a:r>
            <a:r>
              <a:rPr lang="pl-PL" sz="2000" dirty="0" smtClean="0"/>
              <a:t>przy parafii NSPJ        w </a:t>
            </a:r>
            <a:r>
              <a:rPr lang="pl-PL" sz="2000" dirty="0"/>
              <a:t>Rzeszowie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169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Marek Tadeusz Kuchciński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Prowadził </a:t>
            </a:r>
            <a:r>
              <a:rPr lang="pl-PL" sz="2000" dirty="0"/>
              <a:t>rodzinne gospodarstwo ogrodnicze </a:t>
            </a:r>
            <a:r>
              <a:rPr lang="pl-PL" sz="2000" dirty="0" smtClean="0"/>
              <a:t>          w </a:t>
            </a:r>
            <a:r>
              <a:rPr lang="pl-PL" sz="2000" dirty="0"/>
              <a:t>Przemyślu. Od 1981 r. należał do NSZZ RI „Solidarność”. Po wprowadzeniu stanu wojennego drukował i kolportował podziemne wydawnictwa, współpracował ze środowiskiem Kultury Niezależnej w Warszawie, organizował pomoc żywnościową dla robotników. Od grudnia 1982 r. działał w ramach Duszpasterstwa Rolników w Krasiczynie, a od 1984 r. należał do Ogólnopolskiego Komitetu Oporu Rolników. Po rewizji w jego domu od 26 września do 22 listopada 1985 r. został tymczasowo aresztowany za posiadanie wydawnictw bezdebitowych. Od 1987 r. współredagował literacko-artystyczny periodyk „Strych Kulturalny” oraz współtworzył niezależny klub dyskusyjny organizując spotkania z politykami </a:t>
            </a:r>
            <a:r>
              <a:rPr lang="pl-PL" sz="2000" dirty="0" smtClean="0"/>
              <a:t>   i </a:t>
            </a:r>
            <a:r>
              <a:rPr lang="pl-PL" sz="2000" dirty="0"/>
              <a:t>myślicielami z kraju i zagranicy.</a:t>
            </a:r>
          </a:p>
        </p:txBody>
      </p:sp>
    </p:spTree>
    <p:extLst>
      <p:ext uri="{BB962C8B-B14F-4D97-AF65-F5344CB8AC3E}">
        <p14:creationId xmlns:p14="http://schemas.microsoft.com/office/powerpoint/2010/main" val="19087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Stanisław Karol Kusiński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56793"/>
            <a:ext cx="2160240" cy="43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1484784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W sierpniu 1977 r. z ramienia Ruchu Obrony Praw Człowieka i Obywatela </a:t>
            </a:r>
            <a:r>
              <a:rPr lang="pl-PL" sz="2000" dirty="0" smtClean="0"/>
              <a:t>utworzył </a:t>
            </a:r>
            <a:r>
              <a:rPr lang="pl-PL" sz="2000" dirty="0"/>
              <a:t>w Przemyślu </a:t>
            </a:r>
            <a:r>
              <a:rPr lang="pl-PL" sz="2000" dirty="0" smtClean="0"/>
              <a:t>punkt </a:t>
            </a:r>
            <a:r>
              <a:rPr lang="pl-PL" sz="2000" dirty="0"/>
              <a:t>konsultacyjno-informacyjny. Jako współpracownik </a:t>
            </a:r>
            <a:r>
              <a:rPr lang="pl-PL" sz="2000" dirty="0" err="1"/>
              <a:t>ROPCiO</a:t>
            </a:r>
            <a:r>
              <a:rPr lang="pl-PL" sz="2000" dirty="0"/>
              <a:t> sygnował listy, apele i oświadczenia, ponadto drukował i kolportował materiały tej organizacji. Od 1978 r. podjął współpracę </a:t>
            </a:r>
            <a:r>
              <a:rPr lang="pl-PL" sz="2000" dirty="0" smtClean="0"/>
              <a:t>                  z </a:t>
            </a:r>
            <a:r>
              <a:rPr lang="pl-PL" sz="2000" dirty="0"/>
              <a:t>Komitetem Obrony </a:t>
            </a:r>
            <a:r>
              <a:rPr lang="pl-PL" sz="2000" dirty="0" smtClean="0"/>
              <a:t>Robotników, </a:t>
            </a:r>
            <a:r>
              <a:rPr lang="pl-PL" sz="2000" dirty="0"/>
              <a:t>a następnie z KSS KOR. Przy </a:t>
            </a:r>
            <a:r>
              <a:rPr lang="pl-PL" sz="2000" dirty="0" smtClean="0"/>
              <a:t>jego współudziale powstały w </a:t>
            </a:r>
            <a:r>
              <a:rPr lang="pl-PL" sz="2000" dirty="0"/>
              <a:t>Przemyślu: nieformalna przemyska grupa antysocjalistyczna </a:t>
            </a:r>
            <a:r>
              <a:rPr lang="pl-PL" sz="2000" dirty="0" smtClean="0"/>
              <a:t>oraz </a:t>
            </a:r>
            <a:r>
              <a:rPr lang="pl-PL" sz="2000" dirty="0"/>
              <a:t>Przemyski Komitet Samoobrony Ludzi </a:t>
            </a:r>
            <a:r>
              <a:rPr lang="pl-PL" sz="2000" dirty="0" smtClean="0"/>
              <a:t>Wierzących. Współpracował z redakcjami niezależnych pism: „Bratniak” „Opinia”, „Placówka” i „Przegląd”. Od </a:t>
            </a:r>
            <a:r>
              <a:rPr lang="pl-PL" sz="2000" dirty="0"/>
              <a:t>13 grudnia 1981 r. do 23 grudnia 1982 r. był internowany w ośrodkach odosobnienia w: Uhercach, Łupkowie, </a:t>
            </a:r>
            <a:r>
              <a:rPr lang="pl-PL" sz="2000" dirty="0" smtClean="0"/>
              <a:t>Rzeszowie i </a:t>
            </a:r>
            <a:r>
              <a:rPr lang="pl-PL" sz="2000" dirty="0"/>
              <a:t>Kielcach-Piaskach. </a:t>
            </a:r>
            <a:r>
              <a:rPr lang="pl-PL" sz="2000" dirty="0" smtClean="0"/>
              <a:t>Po emigracji do USA w 1983 r. organizował </a:t>
            </a:r>
            <a:r>
              <a:rPr lang="pl-PL" sz="2000" dirty="0"/>
              <a:t>pomoc dla rodaków w </a:t>
            </a:r>
            <a:r>
              <a:rPr lang="pl-PL" sz="2000" dirty="0" smtClean="0"/>
              <a:t>kraju.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8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1870</Words>
  <Application>Microsoft Office PowerPoint</Application>
  <PresentationFormat>Pokaz na ekranie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Uroczystość wręczenia odznaczeń państwowych działaczom opozycji antykomunistycznej </vt:lpstr>
      <vt:lpstr>Krzyż Komandorski  Orderu Odrodzenia Polski  dla Marka Wojciecha Wójcika</vt:lpstr>
      <vt:lpstr>Wojciech Buczak</vt:lpstr>
      <vt:lpstr>Marian Irzyk</vt:lpstr>
      <vt:lpstr>Adam Kantor</vt:lpstr>
      <vt:lpstr>Stanisław Marcin Kłos</vt:lpstr>
      <vt:lpstr>Józef Krupa</vt:lpstr>
      <vt:lpstr>Marek Tadeusz Kuchciński</vt:lpstr>
      <vt:lpstr>Stanisław Karol Kusiński</vt:lpstr>
      <vt:lpstr>Mieczysław Liber</vt:lpstr>
      <vt:lpstr>Tadeusz Jan Panek </vt:lpstr>
      <vt:lpstr>Zbigniew Sieczkoś</vt:lpstr>
      <vt:lpstr>Stanisław Sołek</vt:lpstr>
      <vt:lpstr>Adam Śnieżek</vt:lpstr>
      <vt:lpstr>Andrzej Władysław Wąsik</vt:lpstr>
      <vt:lpstr>Marek Wojciech Wójcik</vt:lpstr>
      <vt:lpstr>Robert Turski (1961-2016)</vt:lpstr>
    </vt:vector>
  </TitlesOfParts>
  <Company>IPN Oddzial w Rzeszowie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Dariusz Byszuk</dc:creator>
  <cp:lastModifiedBy>Katarzyna Gajda-Bator</cp:lastModifiedBy>
  <cp:revision>150</cp:revision>
  <cp:lastPrinted>2016-10-04T08:55:54Z</cp:lastPrinted>
  <dcterms:created xsi:type="dcterms:W3CDTF">2015-08-26T08:02:43Z</dcterms:created>
  <dcterms:modified xsi:type="dcterms:W3CDTF">2016-10-12T11:58:21Z</dcterms:modified>
</cp:coreProperties>
</file>