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318" r:id="rId2"/>
    <p:sldId id="315" r:id="rId3"/>
    <p:sldId id="317" r:id="rId4"/>
    <p:sldId id="259" r:id="rId5"/>
    <p:sldId id="260" r:id="rId6"/>
    <p:sldId id="267" r:id="rId7"/>
    <p:sldId id="307" r:id="rId8"/>
    <p:sldId id="263" r:id="rId9"/>
    <p:sldId id="264" r:id="rId10"/>
    <p:sldId id="265" r:id="rId11"/>
    <p:sldId id="308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309" r:id="rId23"/>
    <p:sldId id="304" r:id="rId24"/>
    <p:sldId id="280" r:id="rId25"/>
    <p:sldId id="281" r:id="rId26"/>
    <p:sldId id="282" r:id="rId27"/>
    <p:sldId id="283" r:id="rId28"/>
    <p:sldId id="284" r:id="rId29"/>
    <p:sldId id="287" r:id="rId30"/>
    <p:sldId id="316" r:id="rId31"/>
    <p:sldId id="310" r:id="rId32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35" autoAdjust="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D6178FC-D081-4B70-BB3D-DBB1904FBB8A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C96F280-EBF2-4C95-AB2C-B60D64515C4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68993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1B91532-10C8-4338-B2AE-B6400189B7D9}" type="slidenum">
              <a:rPr lang="en-GB" altLang="pl-PL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n-GB" altLang="pl-PL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5012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eaLnBrk="1" hangingPunct="1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6D99FC2-64E4-4A60-98B1-84FB61446777}" type="slidenum">
              <a:rPr lang="en-GB" altLang="pl-PL" sz="14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 eaLnBrk="1" hangingPunct="1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en-GB" altLang="pl-PL" sz="14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812800"/>
            <a:ext cx="5341937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3613" cy="48069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l-PL" altLang="pl-PL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99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6F280-EBF2-4C95-AB2C-B60D64515C4A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236259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6F280-EBF2-4C95-AB2C-B60D64515C4A}" type="slidenum">
              <a:rPr lang="pl-PL" altLang="pl-PL" smtClean="0"/>
              <a:pPr/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2278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6F280-EBF2-4C95-AB2C-B60D64515C4A}" type="slidenum">
              <a:rPr lang="pl-PL" altLang="pl-PL" smtClean="0"/>
              <a:pPr/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60417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6F280-EBF2-4C95-AB2C-B60D64515C4A}" type="slidenum">
              <a:rPr lang="pl-PL" altLang="pl-PL" smtClean="0"/>
              <a:pPr/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71201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6F280-EBF2-4C95-AB2C-B60D64515C4A}" type="slidenum">
              <a:rPr lang="pl-PL" altLang="pl-PL" smtClean="0"/>
              <a:pPr/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00625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6F280-EBF2-4C95-AB2C-B60D64515C4A}" type="slidenum">
              <a:rPr lang="pl-PL" altLang="pl-PL" smtClean="0"/>
              <a:pPr/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0632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a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6FA29-22F3-4E9E-9872-A434B9EAB785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  <p:sp>
        <p:nvSpPr>
          <p:cNvPr id="8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41680A-ACE1-4D6D-9C3F-031AED8926F4}" type="slidenum">
              <a:rPr lang="pl-PL" altLang="pl-PL"/>
              <a:pPr/>
              <a:t>‹#›</a:t>
            </a:fld>
            <a:endParaRPr lang="pl-PL" altLang="pl-PL"/>
          </a:p>
        </p:txBody>
      </p:sp>
      <p:sp>
        <p:nvSpPr>
          <p:cNvPr id="10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0CF93-506F-4FF4-8198-80AB006918AB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BD16D-4735-4EFF-A8C0-17D6A310EF9B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36590-16CD-4BA5-8E3C-93DDC6958FE0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91741-BB3E-4248-BC0B-01AFB8D186DF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45832-027C-4ADD-8A29-B912852CE9ED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  <p:sp>
        <p:nvSpPr>
          <p:cNvPr id="5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D97C76-F023-48F6-B545-E88EC8D3F396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9208D-6991-4B49-82A4-E15E3AC35891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6572C-B862-4EFF-BF78-C8340D202A38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1D874-46D2-489F-9302-65BA79C12827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D274E-D986-4BA9-A454-11D59D43DD68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CC3F52-244B-43C0-9884-2E52317218FB}" type="slidenum">
              <a:rPr lang="pl-PL" altLang="pl-PL"/>
              <a:pPr/>
              <a:t>‹#›</a:t>
            </a:fld>
            <a:endParaRPr lang="pl-PL" altLang="pl-PL"/>
          </a:p>
        </p:txBody>
      </p:sp>
      <p:sp>
        <p:nvSpPr>
          <p:cNvPr id="10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daty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0E81B-7DD4-4361-964E-D21B1802ABAD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1C597-A236-4F7E-94D6-8F5C6685854A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  <p:sp>
        <p:nvSpPr>
          <p:cNvPr id="4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EC4BC-5489-4A9D-B1B0-1B0E4800BA26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C9584-3F44-4DD0-8CCE-B2947AF72FC5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  <p:sp>
        <p:nvSpPr>
          <p:cNvPr id="3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50DC4-2B1C-4F27-B8D1-1EBB74DCDD7D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81723-B741-47B3-A106-E9B794FACF13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96EFE-EA0C-4839-A4A5-D138FDD11C7D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CB1E-6B46-43C1-ACAD-0AC829E1654C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CDC0F-031E-4B2B-9573-2CFC3A5B3983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ekstu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  <a:endParaRPr lang="en-US" altLang="pl-PL" smtClean="0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AAC3D57D-D7C7-413E-8543-E10AA9BEE8BE}" type="datetimeFigureOut">
              <a:rPr lang="pl-PL"/>
              <a:pPr>
                <a:defRPr/>
              </a:pPr>
              <a:t>2019-11-06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>
                <a:solidFill>
                  <a:schemeClr val="tx2"/>
                </a:solidFill>
              </a:defRPr>
            </a:lvl1pPr>
          </a:lstStyle>
          <a:p>
            <a:fld id="{6832F2DA-DFBE-412A-A699-8485CA609BA5}" type="slidenum">
              <a:rPr lang="pl-PL" altLang="pl-PL"/>
              <a:pPr/>
              <a:t>‹#›</a:t>
            </a:fld>
            <a:endParaRPr lang="pl-PL" alt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9" r:id="rId1"/>
    <p:sldLayoutId id="2147483871" r:id="rId2"/>
    <p:sldLayoutId id="2147483880" r:id="rId3"/>
    <p:sldLayoutId id="2147483872" r:id="rId4"/>
    <p:sldLayoutId id="2147483881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E0A208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B8605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E0A208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E0A208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Administrator\Moje%20dokumenty\Prezentacje%20TR\Czerwiec_56\V0008.AVI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hyperlink" Target="http://www.czerwiec56.ipn.gov.pl/portal/c56/1414/9198/Bentke_Roman.html" TargetMode="Externa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emf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79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6386" name="Picture 2" descr="S59D"/>
          <p:cNvPicPr>
            <a:picLocks noChangeAspect="1" noChangeArrowheads="1"/>
          </p:cNvPicPr>
          <p:nvPr/>
        </p:nvPicPr>
        <p:blipFill rotWithShape="1">
          <a:blip r:embed="rId4"/>
          <a:srcRect l="4857" t="4888" r="8763" b="5290"/>
          <a:stretch/>
        </p:blipFill>
        <p:spPr bwMode="auto">
          <a:xfrm>
            <a:off x="5105546" y="1501011"/>
            <a:ext cx="3522435" cy="3656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S53G"/>
          <p:cNvPicPr>
            <a:picLocks noChangeAspect="1" noChangeArrowheads="1"/>
          </p:cNvPicPr>
          <p:nvPr/>
        </p:nvPicPr>
        <p:blipFill rotWithShape="1">
          <a:blip r:embed="rId5"/>
          <a:srcRect l="6401" t="3849" r="7623" b="5712"/>
          <a:stretch/>
        </p:blipFill>
        <p:spPr bwMode="auto">
          <a:xfrm>
            <a:off x="389531" y="1772816"/>
            <a:ext cx="4326483" cy="387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220072" y="5517232"/>
            <a:ext cx="3240360" cy="70788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Wtargnięcie protestujących do gmachu KW 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PZPR</a:t>
            </a:r>
            <a:endParaRPr lang="pl-PL" altLang="pl-PL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6389" name="Text Box 11"/>
          <p:cNvSpPr txBox="1">
            <a:spLocks noChangeArrowheads="1"/>
          </p:cNvSpPr>
          <p:nvPr/>
        </p:nvSpPr>
        <p:spPr bwMode="auto">
          <a:xfrm>
            <a:off x="251519" y="1052736"/>
            <a:ext cx="4464495" cy="40011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Napis </a:t>
            </a:r>
            <a:r>
              <a:rPr lang="pl-PL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„Mieszkanie do wynajęcia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”</a:t>
            </a:r>
            <a:endParaRPr lang="pl-PL" altLang="pl-PL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716016" y="5157190"/>
            <a:ext cx="1224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AIPN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7410" name="Picture 2" descr="http://czerwiec56.ipn.gov.pl/dokumenty/zalaczniki/22-26132.jpg"/>
          <p:cNvPicPr>
            <a:picLocks noChangeAspect="1" noChangeArrowheads="1"/>
          </p:cNvPicPr>
          <p:nvPr/>
        </p:nvPicPr>
        <p:blipFill rotWithShape="1">
          <a:blip r:embed="rId4"/>
          <a:srcRect l="7531" t="6234" r="7565" b="9376"/>
          <a:stretch/>
        </p:blipFill>
        <p:spPr bwMode="auto">
          <a:xfrm>
            <a:off x="251519" y="764705"/>
            <a:ext cx="3334479" cy="29523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411" name="Picture 4" descr="http://czerwiec56.ipn.gov.pl/dokumenty/zalaczniki/22-26136.jpg"/>
          <p:cNvPicPr>
            <a:picLocks noChangeAspect="1" noChangeArrowheads="1"/>
          </p:cNvPicPr>
          <p:nvPr/>
        </p:nvPicPr>
        <p:blipFill rotWithShape="1">
          <a:blip r:embed="rId5"/>
          <a:srcRect l="2785" t="7223" r="3602" b="3696"/>
          <a:stretch/>
        </p:blipFill>
        <p:spPr bwMode="auto">
          <a:xfrm>
            <a:off x="251519" y="4005064"/>
            <a:ext cx="3334479" cy="21086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412" name="Picture 6" descr="http://czerwiec56.ipn.gov.pl/dokumenty/zalaczniki/22-26139.jpg"/>
          <p:cNvPicPr>
            <a:picLocks noChangeAspect="1" noChangeArrowheads="1"/>
          </p:cNvPicPr>
          <p:nvPr/>
        </p:nvPicPr>
        <p:blipFill rotWithShape="1">
          <a:blip r:embed="rId6"/>
          <a:srcRect l="4949" t="4013" r="8088" b="5710"/>
          <a:stretch/>
        </p:blipFill>
        <p:spPr bwMode="auto">
          <a:xfrm>
            <a:off x="3923928" y="767972"/>
            <a:ext cx="4882145" cy="53489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79512" y="3698134"/>
            <a:ext cx="14401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800" dirty="0" smtClean="0"/>
          </a:p>
          <a:p>
            <a:endParaRPr lang="pl-PL" dirty="0" smtClean="0"/>
          </a:p>
        </p:txBody>
      </p:sp>
      <p:sp>
        <p:nvSpPr>
          <p:cNvPr id="5" name="pole tekstowe 4"/>
          <p:cNvSpPr txBox="1"/>
          <p:nvPr/>
        </p:nvSpPr>
        <p:spPr>
          <a:xfrm>
            <a:off x="3491880" y="6113680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 AIPN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8434" name="Picture 2" descr="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54970" y="3644365"/>
            <a:ext cx="3669268" cy="262162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962400" cy="5794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pl-PL" altLang="pl-PL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79512" y="4869160"/>
            <a:ext cx="5256584" cy="147732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50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de-DE" altLang="pl-PL" dirty="0" err="1">
                <a:solidFill>
                  <a:schemeClr val="bg1"/>
                </a:solidFill>
                <a:latin typeface="Cambria" panose="02040503050406030204" pitchFamily="18" charset="0"/>
              </a:rPr>
              <a:t>Pogłoska</a:t>
            </a:r>
            <a:r>
              <a:rPr lang="de-DE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 o </a:t>
            </a:r>
            <a:r>
              <a:rPr lang="de-DE" altLang="pl-PL" dirty="0" err="1">
                <a:solidFill>
                  <a:schemeClr val="bg1"/>
                </a:solidFill>
                <a:latin typeface="Cambria" panose="02040503050406030204" pitchFamily="18" charset="0"/>
              </a:rPr>
              <a:t>aresztowaniu</a:t>
            </a:r>
            <a:r>
              <a:rPr lang="de-DE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dirty="0" err="1">
                <a:solidFill>
                  <a:schemeClr val="bg1"/>
                </a:solidFill>
                <a:latin typeface="Cambria" panose="02040503050406030204" pitchFamily="18" charset="0"/>
              </a:rPr>
              <a:t>członków</a:t>
            </a:r>
            <a:r>
              <a:rPr lang="de-DE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delegacji</a:t>
            </a:r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Część </a:t>
            </a:r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manifestantów ruszyła w kierunku więzienia przy ulicy </a:t>
            </a: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Młyńskiej. </a:t>
            </a:r>
          </a:p>
          <a:p>
            <a:pPr marL="285750" indent="-285750" eaLnBrk="1" hangingPunct="1">
              <a:spcBef>
                <a:spcPct val="50000"/>
              </a:spcBef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Szturm </a:t>
            </a:r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i rozbicie </a:t>
            </a: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więzienia.</a:t>
            </a:r>
            <a:endParaRPr lang="pl-PL" altLang="pl-P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8437" name="Picture 5" descr="S26S"/>
          <p:cNvPicPr>
            <a:picLocks noChangeAspect="1" noChangeArrowheads="1"/>
          </p:cNvPicPr>
          <p:nvPr/>
        </p:nvPicPr>
        <p:blipFill rotWithShape="1">
          <a:blip r:embed="rId6"/>
          <a:srcRect l="4344" t="3776" r="7244" b="3829"/>
          <a:stretch/>
        </p:blipFill>
        <p:spPr bwMode="auto">
          <a:xfrm>
            <a:off x="252484" y="764704"/>
            <a:ext cx="4679556" cy="39171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438" name="Picture 6" descr="ul-mlynska-1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4970" y="764704"/>
            <a:ext cx="3663441" cy="264581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96206" y="4667763"/>
            <a:ext cx="1296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AIPN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110932" y="3401700"/>
            <a:ext cx="39239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Z</a:t>
            </a:r>
            <a:r>
              <a:rPr lang="pl-PL" sz="800" dirty="0" smtClean="0"/>
              <a:t>biory </a:t>
            </a:r>
            <a:r>
              <a:rPr lang="pl-PL" sz="800" dirty="0"/>
              <a:t>Marii </a:t>
            </a:r>
            <a:r>
              <a:rPr lang="pl-PL" sz="800" dirty="0" err="1" smtClean="0"/>
              <a:t>Zembrzuskiej-Kuśmierek</a:t>
            </a:r>
            <a:endParaRPr lang="pl-PL" sz="800" dirty="0" smtClean="0"/>
          </a:p>
        </p:txBody>
      </p:sp>
      <p:sp>
        <p:nvSpPr>
          <p:cNvPr id="5" name="pole tekstowe 4"/>
          <p:cNvSpPr txBox="1"/>
          <p:nvPr/>
        </p:nvSpPr>
        <p:spPr>
          <a:xfrm>
            <a:off x="5099542" y="6265987"/>
            <a:ext cx="21385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Z</a:t>
            </a:r>
            <a:r>
              <a:rPr lang="pl-PL" sz="800" dirty="0" smtClean="0"/>
              <a:t>biory </a:t>
            </a:r>
            <a:r>
              <a:rPr lang="pl-PL" sz="800" dirty="0"/>
              <a:t>Marii </a:t>
            </a:r>
            <a:r>
              <a:rPr lang="pl-PL" sz="800" dirty="0" err="1" smtClean="0"/>
              <a:t>Zembrzuskiej-Kuśmierek</a:t>
            </a:r>
            <a:endParaRPr lang="pl-PL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9458" name="Picture 3" descr="Mapa test atak1956 r"/>
          <p:cNvPicPr>
            <a:picLocks noChangeAspect="1" noChangeArrowheads="1"/>
          </p:cNvPicPr>
          <p:nvPr/>
        </p:nvPicPr>
        <p:blipFill rotWithShape="1">
          <a:blip r:embed="rId4"/>
          <a:srcRect l="2862" t="8483" r="934" b="9517"/>
          <a:stretch/>
        </p:blipFill>
        <p:spPr bwMode="auto">
          <a:xfrm>
            <a:off x="611560" y="1700808"/>
            <a:ext cx="7416824" cy="4176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pole tekstowe 1"/>
          <p:cNvSpPr txBox="1">
            <a:spLocks noChangeArrowheads="1"/>
          </p:cNvSpPr>
          <p:nvPr/>
        </p:nvSpPr>
        <p:spPr bwMode="auto">
          <a:xfrm>
            <a:off x="467544" y="692696"/>
            <a:ext cx="80648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1750" dirty="0">
                <a:solidFill>
                  <a:schemeClr val="bg1"/>
                </a:solidFill>
                <a:latin typeface="Cambria" panose="02040503050406030204" pitchFamily="18" charset="0"/>
              </a:rPr>
              <a:t>Manifestanci ruszyli także w kierunku gmachu Wojewódzkiego Urzędu </a:t>
            </a:r>
            <a:r>
              <a:rPr lang="pl-PL" altLang="pl-PL" sz="1750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altLang="pl-PL" sz="175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1750" dirty="0" smtClean="0">
                <a:solidFill>
                  <a:schemeClr val="bg1"/>
                </a:solidFill>
                <a:latin typeface="Cambria" panose="02040503050406030204" pitchFamily="18" charset="0"/>
              </a:rPr>
              <a:t>ds. </a:t>
            </a:r>
            <a:r>
              <a:rPr lang="pl-PL" altLang="pl-PL" sz="1750" dirty="0">
                <a:solidFill>
                  <a:schemeClr val="bg1"/>
                </a:solidFill>
                <a:latin typeface="Cambria" panose="02040503050406030204" pitchFamily="18" charset="0"/>
              </a:rPr>
              <a:t>Bezpieczeństwa Publicznego (</a:t>
            </a:r>
            <a:r>
              <a:rPr lang="pl-PL" altLang="pl-PL" sz="175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WUdsBP</a:t>
            </a:r>
            <a:r>
              <a:rPr lang="pl-PL" altLang="pl-PL" sz="1750" dirty="0">
                <a:solidFill>
                  <a:schemeClr val="bg1"/>
                </a:solidFill>
                <a:latin typeface="Cambria" panose="02040503050406030204" pitchFamily="18" charset="0"/>
              </a:rPr>
              <a:t>) przy ulicy ul. Jana </a:t>
            </a:r>
            <a:r>
              <a:rPr lang="pl-PL" altLang="pl-PL" sz="1750" dirty="0" smtClean="0">
                <a:solidFill>
                  <a:schemeClr val="bg1"/>
                </a:solidFill>
                <a:latin typeface="Cambria" panose="02040503050406030204" pitchFamily="18" charset="0"/>
              </a:rPr>
              <a:t>Kochanowskiego.</a:t>
            </a:r>
            <a:endParaRPr lang="pl-PL" altLang="pl-PL" sz="175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11560" y="5877272"/>
            <a:ext cx="1440160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IPN Oddział w Poznaniu</a:t>
            </a:r>
            <a:endParaRPr lang="pl-PL" sz="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0482" name="Picture 3" descr="16"/>
          <p:cNvPicPr>
            <a:picLocks noChangeAspect="1" noChangeArrowheads="1"/>
          </p:cNvPicPr>
          <p:nvPr/>
        </p:nvPicPr>
        <p:blipFill rotWithShape="1">
          <a:blip r:embed="rId4"/>
          <a:srcRect l="3494" t="3757" r="3929" b="3928"/>
          <a:stretch/>
        </p:blipFill>
        <p:spPr bwMode="auto">
          <a:xfrm>
            <a:off x="4355976" y="1412775"/>
            <a:ext cx="4477838" cy="453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23529" y="764704"/>
            <a:ext cx="6912768" cy="43088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2200" dirty="0">
                <a:solidFill>
                  <a:schemeClr val="bg1"/>
                </a:solidFill>
                <a:latin typeface="Cambria" panose="02040503050406030204" pitchFamily="18" charset="0"/>
              </a:rPr>
              <a:t>Zniszczenie </a:t>
            </a:r>
            <a:r>
              <a:rPr lang="pl-PL" altLang="pl-PL" sz="2200" dirty="0" err="1">
                <a:solidFill>
                  <a:schemeClr val="bg1"/>
                </a:solidFill>
                <a:latin typeface="Cambria" panose="02040503050406030204" pitchFamily="18" charset="0"/>
              </a:rPr>
              <a:t>zagłuszarek</a:t>
            </a:r>
            <a:r>
              <a:rPr lang="pl-PL" altLang="pl-PL" sz="2200" dirty="0">
                <a:solidFill>
                  <a:schemeClr val="bg1"/>
                </a:solidFill>
                <a:latin typeface="Cambria" panose="02040503050406030204" pitchFamily="18" charset="0"/>
              </a:rPr>
              <a:t> na trasie pochodu pod </a:t>
            </a:r>
            <a:r>
              <a:rPr lang="pl-PL" altLang="pl-PL" sz="22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WUdsBP</a:t>
            </a:r>
            <a:endParaRPr lang="pl-PL" altLang="pl-PL" sz="2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20484" name="Picture 6" descr="1"/>
          <p:cNvPicPr>
            <a:picLocks noChangeAspect="1" noChangeArrowheads="1"/>
          </p:cNvPicPr>
          <p:nvPr/>
        </p:nvPicPr>
        <p:blipFill rotWithShape="1">
          <a:blip r:embed="rId5"/>
          <a:srcRect l="3468" t="-507" r="-3468" b="507"/>
          <a:stretch/>
        </p:blipFill>
        <p:spPr bwMode="auto">
          <a:xfrm>
            <a:off x="300789" y="1386729"/>
            <a:ext cx="3983179" cy="456255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4045790" y="5949280"/>
            <a:ext cx="742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800" dirty="0" smtClean="0"/>
          </a:p>
          <a:p>
            <a:r>
              <a:rPr lang="pl-PL" sz="800" dirty="0" smtClean="0"/>
              <a:t>AIPN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85"/>
            <a:ext cx="9144000" cy="6857999"/>
          </a:xfrm>
          <a:prstGeom prst="rect">
            <a:avLst/>
          </a:prstGeom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539552" y="720661"/>
            <a:ext cx="6336704" cy="43088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Przed </a:t>
            </a:r>
            <a:r>
              <a:rPr lang="pl-PL" altLang="pl-PL" sz="2200" dirty="0">
                <a:solidFill>
                  <a:schemeClr val="bg1"/>
                </a:solidFill>
                <a:latin typeface="Cambria" panose="02040503050406030204" pitchFamily="18" charset="0"/>
              </a:rPr>
              <a:t>gmachem </a:t>
            </a:r>
            <a:r>
              <a:rPr lang="pl-PL" altLang="pl-PL" sz="2200" dirty="0" err="1">
                <a:solidFill>
                  <a:schemeClr val="bg1"/>
                </a:solidFill>
                <a:latin typeface="Cambria" panose="02040503050406030204" pitchFamily="18" charset="0"/>
              </a:rPr>
              <a:t>WUdsBP</a:t>
            </a:r>
            <a:r>
              <a:rPr lang="pl-PL" altLang="pl-PL" sz="2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pl-PL" altLang="pl-PL" sz="2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przy </a:t>
            </a:r>
            <a:r>
              <a:rPr lang="pl-PL" altLang="pl-PL" sz="2200" dirty="0">
                <a:solidFill>
                  <a:schemeClr val="bg1"/>
                </a:solidFill>
                <a:latin typeface="Cambria" panose="02040503050406030204" pitchFamily="18" charset="0"/>
              </a:rPr>
              <a:t>ul. Kochanowskiego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093495" y="5655914"/>
            <a:ext cx="13206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AIPN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9" y="1409412"/>
            <a:ext cx="4536504" cy="42465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251520" y="764704"/>
            <a:ext cx="4745732" cy="64633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Pierwsze strzały</a:t>
            </a:r>
          </a:p>
        </p:txBody>
      </p:sp>
      <p:pic>
        <p:nvPicPr>
          <p:cNvPr id="22531" name="Picture 6" descr="S07G"/>
          <p:cNvPicPr>
            <a:picLocks noChangeAspect="1" noChangeArrowheads="1"/>
          </p:cNvPicPr>
          <p:nvPr/>
        </p:nvPicPr>
        <p:blipFill rotWithShape="1">
          <a:blip r:embed="rId5"/>
          <a:srcRect l="4978" t="4536" r="3524" b="3236"/>
          <a:stretch/>
        </p:blipFill>
        <p:spPr bwMode="auto">
          <a:xfrm>
            <a:off x="285295" y="1700808"/>
            <a:ext cx="5441570" cy="43073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532" name="Picture 9" descr="S15G"/>
          <p:cNvPicPr>
            <a:picLocks noChangeAspect="1" noChangeArrowheads="1"/>
          </p:cNvPicPr>
          <p:nvPr/>
        </p:nvPicPr>
        <p:blipFill rotWithShape="1">
          <a:blip r:embed="rId6"/>
          <a:srcRect l="2597" t="4376" r="2905" b="3054"/>
          <a:stretch/>
        </p:blipFill>
        <p:spPr bwMode="auto">
          <a:xfrm>
            <a:off x="6026968" y="4028058"/>
            <a:ext cx="2736304" cy="20021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2474" name="V0008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043745" y="1699561"/>
            <a:ext cx="2719527" cy="203964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5652120" y="6093296"/>
            <a:ext cx="5040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AIPN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7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3554" name="Picture 3" descr="17"/>
          <p:cNvPicPr>
            <a:picLocks noChangeAspect="1" noChangeArrowheads="1"/>
          </p:cNvPicPr>
          <p:nvPr/>
        </p:nvPicPr>
        <p:blipFill rotWithShape="1">
          <a:blip r:embed="rId4"/>
          <a:srcRect l="3940" t="5313" r="3668" b="3867"/>
          <a:stretch/>
        </p:blipFill>
        <p:spPr bwMode="auto">
          <a:xfrm>
            <a:off x="346002" y="2056069"/>
            <a:ext cx="5194577" cy="39604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611559" y="836712"/>
            <a:ext cx="3964825" cy="830997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2400" dirty="0">
                <a:solidFill>
                  <a:schemeClr val="bg1"/>
                </a:solidFill>
                <a:latin typeface="Cambria" panose="02040503050406030204" pitchFamily="18" charset="0"/>
              </a:rPr>
              <a:t>Czołgi opanowane przez </a:t>
            </a:r>
            <a:r>
              <a:rPr lang="pl-PL" altLang="pl-PL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tłum na </a:t>
            </a:r>
            <a:r>
              <a:rPr lang="pl-PL" altLang="pl-PL" sz="2400" dirty="0">
                <a:solidFill>
                  <a:schemeClr val="bg1"/>
                </a:solidFill>
                <a:latin typeface="Cambria" panose="02040503050406030204" pitchFamily="18" charset="0"/>
              </a:rPr>
              <a:t>ul. Dąbrowskiego</a:t>
            </a:r>
          </a:p>
        </p:txBody>
      </p:sp>
      <p:pic>
        <p:nvPicPr>
          <p:cNvPr id="23556" name="Picture 5" descr="S72G"/>
          <p:cNvPicPr>
            <a:picLocks noChangeAspect="1" noChangeArrowheads="1"/>
          </p:cNvPicPr>
          <p:nvPr/>
        </p:nvPicPr>
        <p:blipFill rotWithShape="1">
          <a:blip r:embed="rId5"/>
          <a:srcRect l="2733" t="2110" r="2769" b="5882"/>
          <a:stretch/>
        </p:blipFill>
        <p:spPr bwMode="auto">
          <a:xfrm>
            <a:off x="5844238" y="980874"/>
            <a:ext cx="2996103" cy="259228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557" name="Picture 6" descr="S73S"/>
          <p:cNvPicPr>
            <a:picLocks noChangeAspect="1" noChangeArrowheads="1"/>
          </p:cNvPicPr>
          <p:nvPr/>
        </p:nvPicPr>
        <p:blipFill rotWithShape="1">
          <a:blip r:embed="rId6"/>
          <a:srcRect l="5054" t="4350" r="3883" b="4015"/>
          <a:stretch/>
        </p:blipFill>
        <p:spPr bwMode="auto">
          <a:xfrm>
            <a:off x="5844239" y="3861048"/>
            <a:ext cx="2985630" cy="21602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5436096" y="6016509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AIPN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539552" y="764704"/>
            <a:ext cx="7200800" cy="175432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  <a:latin typeface="Cambria" panose="02040503050406030204" pitchFamily="18" charset="0"/>
              </a:rPr>
              <a:t>Przemarsz ul. Dąbrowskiego </a:t>
            </a:r>
          </a:p>
          <a:p>
            <a:r>
              <a:rPr lang="pl-PL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w kierunku Międzynarodowych Targów Poznańskich</a:t>
            </a:r>
          </a:p>
          <a:p>
            <a:r>
              <a:rPr lang="pl-PL" sz="2400" dirty="0" smtClean="0">
                <a:latin typeface="Cambria" panose="02040503050406030204" pitchFamily="18" charset="0"/>
              </a:rPr>
              <a:t> </a:t>
            </a:r>
          </a:p>
          <a:p>
            <a:pPr algn="ctr" eaLnBrk="1" hangingPunct="1">
              <a:spcBef>
                <a:spcPct val="50000"/>
              </a:spcBef>
            </a:pPr>
            <a:endParaRPr lang="pl-PL" altLang="pl-PL" sz="2400" dirty="0">
              <a:latin typeface="Cambria" panose="02040503050406030204" pitchFamily="18" charset="0"/>
            </a:endParaRPr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1979712" y="764704"/>
            <a:ext cx="184150" cy="5794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l-PL" alt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187624" y="4975454"/>
            <a:ext cx="792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800" dirty="0" smtClean="0"/>
          </a:p>
          <a:p>
            <a:endParaRPr lang="pl-PL" sz="800" dirty="0"/>
          </a:p>
          <a:p>
            <a:endParaRPr lang="pl-PL" sz="800" dirty="0" smtClean="0"/>
          </a:p>
          <a:p>
            <a:endParaRPr lang="pl-PL" sz="800" dirty="0" smtClean="0"/>
          </a:p>
          <a:p>
            <a:r>
              <a:rPr lang="pl-PL" sz="800" dirty="0" smtClean="0"/>
              <a:t>AIPN</a:t>
            </a:r>
          </a:p>
          <a:p>
            <a:endParaRPr lang="pl-PL" sz="800" dirty="0" smtClean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l="573" r="697"/>
          <a:stretch/>
        </p:blipFill>
        <p:spPr>
          <a:xfrm>
            <a:off x="1187624" y="1897905"/>
            <a:ext cx="6287384" cy="34930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67544" y="836712"/>
            <a:ext cx="8208912" cy="46166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2400" dirty="0">
                <a:solidFill>
                  <a:schemeClr val="bg1"/>
                </a:solidFill>
                <a:latin typeface="Cambria" panose="02040503050406030204" pitchFamily="18" charset="0"/>
              </a:rPr>
              <a:t>Działania Urzędu Bezpieczeństwa – fotografowanie z ukrycia</a:t>
            </a:r>
          </a:p>
        </p:txBody>
      </p:sp>
      <p:pic>
        <p:nvPicPr>
          <p:cNvPr id="25603" name="Picture 3" descr="S37D"/>
          <p:cNvPicPr>
            <a:picLocks noChangeAspect="1" noChangeArrowheads="1"/>
          </p:cNvPicPr>
          <p:nvPr/>
        </p:nvPicPr>
        <p:blipFill rotWithShape="1">
          <a:blip r:embed="rId4"/>
          <a:srcRect l="3973" t="3171" r="7088" b="3198"/>
          <a:stretch/>
        </p:blipFill>
        <p:spPr bwMode="auto">
          <a:xfrm>
            <a:off x="340232" y="1780671"/>
            <a:ext cx="4096088" cy="38747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604" name="Picture 4" descr="S44S"/>
          <p:cNvPicPr>
            <a:picLocks noChangeAspect="1" noChangeArrowheads="1"/>
          </p:cNvPicPr>
          <p:nvPr/>
        </p:nvPicPr>
        <p:blipFill rotWithShape="1">
          <a:blip r:embed="rId5"/>
          <a:srcRect l="4598" t="3446" r="6154" b="4918"/>
          <a:stretch/>
        </p:blipFill>
        <p:spPr bwMode="auto">
          <a:xfrm>
            <a:off x="4607709" y="1786501"/>
            <a:ext cx="4201005" cy="387474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4283969" y="5733256"/>
            <a:ext cx="576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AIPN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35957" y="534530"/>
            <a:ext cx="8713787" cy="85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34" tIns="45717" rIns="91434" bIns="45717" anchor="ctr"/>
          <a:lstStyle/>
          <a:p>
            <a:pPr eaLnBrk="1" hangingPunct="1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  <a:defRPr/>
            </a:pPr>
            <a:r>
              <a:rPr lang="pl-PL" sz="4300" b="1" dirty="0" smtClean="0">
                <a:solidFill>
                  <a:srgbClr val="C32D2E"/>
                </a:solidFill>
                <a:latin typeface="Cambria" panose="02040503050406030204" pitchFamily="18" charset="0"/>
                <a:ea typeface="Lucida Sans Unicode" pitchFamily="32" charset="0"/>
                <a:cs typeface="Lucida Sans Unicode" pitchFamily="32" charset="0"/>
              </a:rPr>
              <a:t>Stalinizm w Polsce</a:t>
            </a:r>
            <a:endParaRPr lang="pl-PL" sz="4300" b="1" dirty="0">
              <a:solidFill>
                <a:srgbClr val="C32D2E"/>
              </a:solidFill>
              <a:latin typeface="Cambria" panose="02040503050406030204" pitchFamily="18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873508" y="5805264"/>
            <a:ext cx="5889079" cy="576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34" tIns="45717" rIns="91434" bIns="45717"/>
          <a:lstStyle>
            <a:lvl1pPr marL="341313" indent="-336550">
              <a:tabLst>
                <a:tab pos="341313" algn="l"/>
                <a:tab pos="747713" algn="l"/>
                <a:tab pos="1155700" algn="l"/>
                <a:tab pos="1563688" algn="l"/>
                <a:tab pos="1970088" algn="l"/>
                <a:tab pos="2378075" algn="l"/>
                <a:tab pos="2786063" algn="l"/>
                <a:tab pos="3192463" algn="l"/>
                <a:tab pos="3600450" algn="l"/>
                <a:tab pos="4008438" algn="l"/>
                <a:tab pos="4416425" algn="l"/>
                <a:tab pos="4822825" algn="l"/>
                <a:tab pos="5230813" algn="l"/>
                <a:tab pos="5638800" algn="l"/>
                <a:tab pos="6045200" algn="l"/>
                <a:tab pos="6453188" algn="l"/>
                <a:tab pos="6861175" algn="l"/>
                <a:tab pos="7269163" algn="l"/>
                <a:tab pos="7675563" algn="l"/>
                <a:tab pos="8083550" algn="l"/>
                <a:tab pos="8491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1313" algn="l"/>
                <a:tab pos="747713" algn="l"/>
                <a:tab pos="1155700" algn="l"/>
                <a:tab pos="1563688" algn="l"/>
                <a:tab pos="1970088" algn="l"/>
                <a:tab pos="2378075" algn="l"/>
                <a:tab pos="2786063" algn="l"/>
                <a:tab pos="3192463" algn="l"/>
                <a:tab pos="3600450" algn="l"/>
                <a:tab pos="4008438" algn="l"/>
                <a:tab pos="4416425" algn="l"/>
                <a:tab pos="4822825" algn="l"/>
                <a:tab pos="5230813" algn="l"/>
                <a:tab pos="5638800" algn="l"/>
                <a:tab pos="6045200" algn="l"/>
                <a:tab pos="6453188" algn="l"/>
                <a:tab pos="6861175" algn="l"/>
                <a:tab pos="7269163" algn="l"/>
                <a:tab pos="7675563" algn="l"/>
                <a:tab pos="8083550" algn="l"/>
                <a:tab pos="8491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1313" algn="l"/>
                <a:tab pos="747713" algn="l"/>
                <a:tab pos="1155700" algn="l"/>
                <a:tab pos="1563688" algn="l"/>
                <a:tab pos="1970088" algn="l"/>
                <a:tab pos="2378075" algn="l"/>
                <a:tab pos="2786063" algn="l"/>
                <a:tab pos="3192463" algn="l"/>
                <a:tab pos="3600450" algn="l"/>
                <a:tab pos="4008438" algn="l"/>
                <a:tab pos="4416425" algn="l"/>
                <a:tab pos="4822825" algn="l"/>
                <a:tab pos="5230813" algn="l"/>
                <a:tab pos="5638800" algn="l"/>
                <a:tab pos="6045200" algn="l"/>
                <a:tab pos="6453188" algn="l"/>
                <a:tab pos="6861175" algn="l"/>
                <a:tab pos="7269163" algn="l"/>
                <a:tab pos="7675563" algn="l"/>
                <a:tab pos="8083550" algn="l"/>
                <a:tab pos="8491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1313" algn="l"/>
                <a:tab pos="747713" algn="l"/>
                <a:tab pos="1155700" algn="l"/>
                <a:tab pos="1563688" algn="l"/>
                <a:tab pos="1970088" algn="l"/>
                <a:tab pos="2378075" algn="l"/>
                <a:tab pos="2786063" algn="l"/>
                <a:tab pos="3192463" algn="l"/>
                <a:tab pos="3600450" algn="l"/>
                <a:tab pos="4008438" algn="l"/>
                <a:tab pos="4416425" algn="l"/>
                <a:tab pos="4822825" algn="l"/>
                <a:tab pos="5230813" algn="l"/>
                <a:tab pos="5638800" algn="l"/>
                <a:tab pos="6045200" algn="l"/>
                <a:tab pos="6453188" algn="l"/>
                <a:tab pos="6861175" algn="l"/>
                <a:tab pos="7269163" algn="l"/>
                <a:tab pos="7675563" algn="l"/>
                <a:tab pos="8083550" algn="l"/>
                <a:tab pos="8491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1313" algn="l"/>
                <a:tab pos="747713" algn="l"/>
                <a:tab pos="1155700" algn="l"/>
                <a:tab pos="1563688" algn="l"/>
                <a:tab pos="1970088" algn="l"/>
                <a:tab pos="2378075" algn="l"/>
                <a:tab pos="2786063" algn="l"/>
                <a:tab pos="3192463" algn="l"/>
                <a:tab pos="3600450" algn="l"/>
                <a:tab pos="4008438" algn="l"/>
                <a:tab pos="4416425" algn="l"/>
                <a:tab pos="4822825" algn="l"/>
                <a:tab pos="5230813" algn="l"/>
                <a:tab pos="5638800" algn="l"/>
                <a:tab pos="6045200" algn="l"/>
                <a:tab pos="6453188" algn="l"/>
                <a:tab pos="6861175" algn="l"/>
                <a:tab pos="7269163" algn="l"/>
                <a:tab pos="7675563" algn="l"/>
                <a:tab pos="8083550" algn="l"/>
                <a:tab pos="8491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747713" algn="l"/>
                <a:tab pos="1155700" algn="l"/>
                <a:tab pos="1563688" algn="l"/>
                <a:tab pos="1970088" algn="l"/>
                <a:tab pos="2378075" algn="l"/>
                <a:tab pos="2786063" algn="l"/>
                <a:tab pos="3192463" algn="l"/>
                <a:tab pos="3600450" algn="l"/>
                <a:tab pos="4008438" algn="l"/>
                <a:tab pos="4416425" algn="l"/>
                <a:tab pos="4822825" algn="l"/>
                <a:tab pos="5230813" algn="l"/>
                <a:tab pos="5638800" algn="l"/>
                <a:tab pos="6045200" algn="l"/>
                <a:tab pos="6453188" algn="l"/>
                <a:tab pos="6861175" algn="l"/>
                <a:tab pos="7269163" algn="l"/>
                <a:tab pos="7675563" algn="l"/>
                <a:tab pos="8083550" algn="l"/>
                <a:tab pos="8491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747713" algn="l"/>
                <a:tab pos="1155700" algn="l"/>
                <a:tab pos="1563688" algn="l"/>
                <a:tab pos="1970088" algn="l"/>
                <a:tab pos="2378075" algn="l"/>
                <a:tab pos="2786063" algn="l"/>
                <a:tab pos="3192463" algn="l"/>
                <a:tab pos="3600450" algn="l"/>
                <a:tab pos="4008438" algn="l"/>
                <a:tab pos="4416425" algn="l"/>
                <a:tab pos="4822825" algn="l"/>
                <a:tab pos="5230813" algn="l"/>
                <a:tab pos="5638800" algn="l"/>
                <a:tab pos="6045200" algn="l"/>
                <a:tab pos="6453188" algn="l"/>
                <a:tab pos="6861175" algn="l"/>
                <a:tab pos="7269163" algn="l"/>
                <a:tab pos="7675563" algn="l"/>
                <a:tab pos="8083550" algn="l"/>
                <a:tab pos="8491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747713" algn="l"/>
                <a:tab pos="1155700" algn="l"/>
                <a:tab pos="1563688" algn="l"/>
                <a:tab pos="1970088" algn="l"/>
                <a:tab pos="2378075" algn="l"/>
                <a:tab pos="2786063" algn="l"/>
                <a:tab pos="3192463" algn="l"/>
                <a:tab pos="3600450" algn="l"/>
                <a:tab pos="4008438" algn="l"/>
                <a:tab pos="4416425" algn="l"/>
                <a:tab pos="4822825" algn="l"/>
                <a:tab pos="5230813" algn="l"/>
                <a:tab pos="5638800" algn="l"/>
                <a:tab pos="6045200" algn="l"/>
                <a:tab pos="6453188" algn="l"/>
                <a:tab pos="6861175" algn="l"/>
                <a:tab pos="7269163" algn="l"/>
                <a:tab pos="7675563" algn="l"/>
                <a:tab pos="8083550" algn="l"/>
                <a:tab pos="8491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747713" algn="l"/>
                <a:tab pos="1155700" algn="l"/>
                <a:tab pos="1563688" algn="l"/>
                <a:tab pos="1970088" algn="l"/>
                <a:tab pos="2378075" algn="l"/>
                <a:tab pos="2786063" algn="l"/>
                <a:tab pos="3192463" algn="l"/>
                <a:tab pos="3600450" algn="l"/>
                <a:tab pos="4008438" algn="l"/>
                <a:tab pos="4416425" algn="l"/>
                <a:tab pos="4822825" algn="l"/>
                <a:tab pos="5230813" algn="l"/>
                <a:tab pos="5638800" algn="l"/>
                <a:tab pos="6045200" algn="l"/>
                <a:tab pos="6453188" algn="l"/>
                <a:tab pos="6861175" algn="l"/>
                <a:tab pos="7269163" algn="l"/>
                <a:tab pos="7675563" algn="l"/>
                <a:tab pos="8083550" algn="l"/>
                <a:tab pos="84915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6000" indent="-252000" eaLnBrk="1" hangingPunct="1">
              <a:lnSpc>
                <a:spcPct val="90000"/>
              </a:lnSpc>
              <a:spcBef>
                <a:spcPts val="0"/>
              </a:spcBef>
              <a:defRPr/>
            </a:pPr>
            <a:r>
              <a:rPr lang="pl-PL" altLang="pl-PL" sz="3200" dirty="0" smtClean="0">
                <a:solidFill>
                  <a:schemeClr val="bg1"/>
                </a:solidFill>
                <a:latin typeface="Cambria" panose="0204050305040603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Nowe granice. Nowa władza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5148064" y="3289219"/>
            <a:ext cx="1457738" cy="646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dirty="0">
                <a:solidFill>
                  <a:srgbClr val="000000"/>
                </a:solidFill>
                <a:latin typeface="Cambria" panose="02040503050406030204" pitchFamily="18" charset="0"/>
                <a:ea typeface="Arial Unicode MS" pitchFamily="34" charset="-128"/>
                <a:cs typeface="Arial Unicode MS" pitchFamily="34" charset="-128"/>
              </a:rPr>
              <a:t>Bolesław</a:t>
            </a:r>
          </a:p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dirty="0">
                <a:solidFill>
                  <a:srgbClr val="000000"/>
                </a:solidFill>
                <a:latin typeface="Cambria" panose="02040503050406030204" pitchFamily="18" charset="0"/>
                <a:ea typeface="Arial Unicode MS" pitchFamily="34" charset="-128"/>
                <a:cs typeface="Arial Unicode MS" pitchFamily="34" charset="-128"/>
              </a:rPr>
              <a:t>Bierut</a:t>
            </a:r>
          </a:p>
        </p:txBody>
      </p:sp>
      <p:pic>
        <p:nvPicPr>
          <p:cNvPr id="27650" name="Picture 2" descr="http://www.polska1918-89.pl/photos/przesiedlenia-w-powojennej-polsce,21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1610300"/>
            <a:ext cx="4610296" cy="40041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652" name="Picture 4" descr="Plik:PL Bolesław Bierut (1892-195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46469" y="1610300"/>
            <a:ext cx="1359333" cy="1732427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51520" y="699825"/>
            <a:ext cx="4953000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B8605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pl-PL" altLang="pl-PL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Pacyfikacja miasta</a:t>
            </a: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, ostateczne decyzja zapadła około godz. 10.00 w Warszawie:</a:t>
            </a:r>
          </a:p>
          <a:p>
            <a:pPr marL="342900" indent="-342900" eaLnBrk="1" hangingPunct="1">
              <a:spcBef>
                <a:spcPct val="50000"/>
              </a:spcBef>
              <a:buClr>
                <a:schemeClr val="accent3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ponad 10 tys. żołnierzy</a:t>
            </a:r>
          </a:p>
          <a:p>
            <a:pPr marL="342900" indent="-342900" eaLnBrk="1" hangingPunct="1">
              <a:spcBef>
                <a:spcPct val="50000"/>
              </a:spcBef>
              <a:buClr>
                <a:schemeClr val="accent3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360 czołgów</a:t>
            </a:r>
          </a:p>
          <a:p>
            <a:pPr marL="342900" indent="-342900" eaLnBrk="1" hangingPunct="1">
              <a:spcBef>
                <a:spcPct val="50000"/>
              </a:spcBef>
              <a:buClr>
                <a:schemeClr val="accent3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-PL" alt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o</a:t>
            </a:r>
            <a:r>
              <a:rPr lang="pl-PL" alt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peracją dowodził gen. Stanisław Popławski.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-2514600" y="1066800"/>
            <a:ext cx="184150" cy="5794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pl-PL" altLang="pl-PL"/>
          </a:p>
        </p:txBody>
      </p:sp>
      <p:pic>
        <p:nvPicPr>
          <p:cNvPr id="26629" name="Picture 7" descr="33"/>
          <p:cNvPicPr>
            <a:picLocks noChangeAspect="1" noChangeArrowheads="1"/>
          </p:cNvPicPr>
          <p:nvPr/>
        </p:nvPicPr>
        <p:blipFill rotWithShape="1">
          <a:blip r:embed="rId4"/>
          <a:srcRect l="2357"/>
          <a:stretch/>
        </p:blipFill>
        <p:spPr bwMode="auto">
          <a:xfrm>
            <a:off x="1979712" y="2891285"/>
            <a:ext cx="3304976" cy="33909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630" name="Picture 8" descr="21"/>
          <p:cNvPicPr>
            <a:picLocks noChangeAspect="1" noChangeArrowheads="1"/>
          </p:cNvPicPr>
          <p:nvPr/>
        </p:nvPicPr>
        <p:blipFill rotWithShape="1">
          <a:blip r:embed="rId5"/>
          <a:srcRect t="3078"/>
          <a:stretch/>
        </p:blipFill>
        <p:spPr bwMode="auto">
          <a:xfrm>
            <a:off x="5549837" y="836712"/>
            <a:ext cx="3219311" cy="31894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5549837" y="4693566"/>
            <a:ext cx="2312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800" dirty="0" smtClean="0"/>
          </a:p>
          <a:p>
            <a:r>
              <a:rPr lang="pl-PL" sz="800" dirty="0" smtClean="0"/>
              <a:t>Fot. Leszek </a:t>
            </a:r>
            <a:r>
              <a:rPr lang="pl-PL" sz="800" dirty="0"/>
              <a:t>Paprzycki, cyryl.poznan.pl</a:t>
            </a:r>
            <a:endParaRPr lang="pl-PL" sz="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7650" name="Picture 2" descr="24"/>
          <p:cNvPicPr>
            <a:picLocks noChangeAspect="1" noChangeArrowheads="1"/>
          </p:cNvPicPr>
          <p:nvPr/>
        </p:nvPicPr>
        <p:blipFill rotWithShape="1">
          <a:blip r:embed="rId4"/>
          <a:srcRect r="3436"/>
          <a:stretch/>
        </p:blipFill>
        <p:spPr bwMode="auto">
          <a:xfrm>
            <a:off x="1605462" y="1354500"/>
            <a:ext cx="5846858" cy="40349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52772" y="621462"/>
            <a:ext cx="5867400" cy="52322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2800" b="1" dirty="0" smtClean="0">
                <a:solidFill>
                  <a:schemeClr val="accent3"/>
                </a:solidFill>
                <a:latin typeface="Cambria" panose="02040503050406030204" pitchFamily="18" charset="0"/>
              </a:rPr>
              <a:t>Strajki</a:t>
            </a:r>
            <a:r>
              <a:rPr lang="pl-PL" altLang="pl-PL" sz="2800" dirty="0">
                <a:solidFill>
                  <a:schemeClr val="bg1"/>
                </a:solidFill>
                <a:latin typeface="Cambria" panose="02040503050406030204" pitchFamily="18" charset="0"/>
              </a:rPr>
              <a:t>: Kostrzyn, Swarzędz, Luboń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89470" y="5879013"/>
            <a:ext cx="5030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Poznań, 29 czerwca 1956 r.</a:t>
            </a:r>
          </a:p>
          <a:p>
            <a:endParaRPr lang="pl-PL" dirty="0" smtClean="0"/>
          </a:p>
        </p:txBody>
      </p:sp>
      <p:sp>
        <p:nvSpPr>
          <p:cNvPr id="4" name="pole tekstowe 3"/>
          <p:cNvSpPr txBox="1"/>
          <p:nvPr/>
        </p:nvSpPr>
        <p:spPr>
          <a:xfrm>
            <a:off x="1605463" y="5430051"/>
            <a:ext cx="5220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Autor </a:t>
            </a:r>
            <a:r>
              <a:rPr lang="pl-PL" sz="800" dirty="0"/>
              <a:t>nieznany, reprodukcja z niemieckiego </a:t>
            </a:r>
            <a:r>
              <a:rPr lang="pl-PL" sz="800" dirty="0" smtClean="0"/>
              <a:t>tygodnika „</a:t>
            </a:r>
            <a:r>
              <a:rPr lang="pl-PL" sz="800" dirty="0" err="1" smtClean="0"/>
              <a:t>Quick</a:t>
            </a:r>
            <a:r>
              <a:rPr lang="pl-PL" sz="800" dirty="0"/>
              <a:t>”, 14 VII 1956, nr </a:t>
            </a:r>
            <a:r>
              <a:rPr lang="pl-PL" sz="800" dirty="0" smtClean="0"/>
              <a:t>28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8674" name="pole tekstowe 1"/>
          <p:cNvSpPr txBox="1">
            <a:spLocks noChangeArrowheads="1"/>
          </p:cNvSpPr>
          <p:nvPr/>
        </p:nvSpPr>
        <p:spPr bwMode="auto">
          <a:xfrm>
            <a:off x="573487" y="1412776"/>
            <a:ext cx="493719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2000" dirty="0">
                <a:solidFill>
                  <a:schemeClr val="bg1"/>
                </a:solidFill>
                <a:latin typeface="Cambria" panose="02040503050406030204" pitchFamily="18" charset="0"/>
                <a:cs typeface="Arial" charset="0"/>
              </a:rPr>
              <a:t>Radiowe przemówienie premiera 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  <a:cs typeface="Arial" charset="0"/>
              </a:rPr>
              <a:t/>
            </a:r>
            <a:b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  <a:cs typeface="Arial" charset="0"/>
              </a:rPr>
            </a:b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  <a:cs typeface="Arial" charset="0"/>
              </a:rPr>
              <a:t>Józefa Cyrankiewicza, </a:t>
            </a:r>
            <a:r>
              <a:rPr lang="pl-PL" altLang="pl-PL" sz="2000" dirty="0">
                <a:solidFill>
                  <a:schemeClr val="bg1"/>
                </a:solidFill>
                <a:latin typeface="Cambria" panose="02040503050406030204" pitchFamily="18" charset="0"/>
                <a:cs typeface="Arial" charset="0"/>
              </a:rPr>
              <a:t>nadane wieczorem 29 czerwca 1956 r.: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  <a:cs typeface="Arial" charset="0"/>
              </a:rPr>
              <a:t> </a:t>
            </a:r>
            <a:endParaRPr lang="pl-PL" altLang="pl-PL" sz="2000" dirty="0" smtClean="0">
              <a:solidFill>
                <a:schemeClr val="bg1"/>
              </a:solidFill>
              <a:latin typeface="Cambria" panose="02040503050406030204" pitchFamily="18" charset="0"/>
              <a:cs typeface="Arial" charset="0"/>
            </a:endParaRPr>
          </a:p>
          <a:p>
            <a:pPr eaLnBrk="1" hangingPunct="1"/>
            <a:endParaRPr lang="pl-PL" altLang="pl-PL" sz="2000" dirty="0">
              <a:solidFill>
                <a:schemeClr val="bg1"/>
              </a:solidFill>
              <a:latin typeface="Cambria" panose="02040503050406030204" pitchFamily="18" charset="0"/>
              <a:cs typeface="Arial" charset="0"/>
            </a:endParaRPr>
          </a:p>
          <a:p>
            <a:pPr eaLnBrk="1" hangingPunct="1"/>
            <a:endParaRPr lang="pl-PL" altLang="pl-PL" sz="2000" dirty="0">
              <a:solidFill>
                <a:schemeClr val="bg1"/>
              </a:solidFill>
              <a:latin typeface="Cambria" panose="02040503050406030204" pitchFamily="18" charset="0"/>
              <a:cs typeface="Arial" charset="0"/>
            </a:endParaRPr>
          </a:p>
          <a:p>
            <a:r>
              <a:rPr lang="pl-PL" altLang="pl-PL" sz="2400" dirty="0" smtClean="0">
                <a:solidFill>
                  <a:srgbClr val="C00000"/>
                </a:solidFill>
                <a:latin typeface="Cambria" panose="02040503050406030204" pitchFamily="18" charset="0"/>
                <a:cs typeface="Arial" charset="0"/>
              </a:rPr>
              <a:t>„</a:t>
            </a:r>
            <a:r>
              <a:rPr lang="pl-PL" sz="2400" dirty="0">
                <a:solidFill>
                  <a:srgbClr val="C00000"/>
                </a:solidFill>
                <a:latin typeface="Cambria" panose="02040503050406030204" pitchFamily="18" charset="0"/>
              </a:rPr>
              <a:t>Ka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żdy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prowokator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czy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szaleniec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który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odważy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się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podnieść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rękę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przeciw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włądzy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ludowej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niech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będzie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pewny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że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mu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tę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rękę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władza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ludowa</a:t>
            </a:r>
            <a:r>
              <a:rPr lang="de-DE" sz="2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Cambria" panose="02040503050406030204" pitchFamily="18" charset="0"/>
              </a:rPr>
              <a:t>odrąbie</a:t>
            </a:r>
            <a:r>
              <a:rPr lang="pl-PL" sz="24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”.</a:t>
            </a:r>
            <a:endParaRPr lang="pl-PL" sz="2400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eaLnBrk="1" hangingPunct="1"/>
            <a:endParaRPr lang="pl-PL" altLang="pl-PL" sz="2000" dirty="0">
              <a:latin typeface="Cambria" panose="02040503050406030204" pitchFamily="18" charset="0"/>
            </a:endParaRPr>
          </a:p>
        </p:txBody>
      </p:sp>
      <p:pic>
        <p:nvPicPr>
          <p:cNvPr id="28675" name="Picture 4" descr="http://eo.wikilingue.com/es-eo/images/thumb/4/44/Cyrankiewicz.jpg/180px-Cyrankiewic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169" y="2132856"/>
            <a:ext cx="2308395" cy="3169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21"/>
            <a:ext cx="9144000" cy="6857999"/>
          </a:xfrm>
          <a:prstGeom prst="rect">
            <a:avLst/>
          </a:prstGeom>
        </p:spPr>
      </p:pic>
      <p:sp>
        <p:nvSpPr>
          <p:cNvPr id="29713" name="Symbol zastępczy zawartości 1"/>
          <p:cNvSpPr>
            <a:spLocks noGrp="1"/>
          </p:cNvSpPr>
          <p:nvPr>
            <p:ph idx="4294967295"/>
          </p:nvPr>
        </p:nvSpPr>
        <p:spPr>
          <a:xfrm>
            <a:off x="317867" y="908720"/>
            <a:ext cx="4688106" cy="1797634"/>
          </a:xfrm>
        </p:spPr>
        <p:txBody>
          <a:bodyPr/>
          <a:lstStyle/>
          <a:p>
            <a:pPr marL="0" indent="0">
              <a:buNone/>
            </a:pPr>
            <a:r>
              <a:rPr lang="pl-PL" sz="2700" b="1" dirty="0" smtClean="0">
                <a:solidFill>
                  <a:schemeClr val="accent3"/>
                </a:solidFill>
              </a:rPr>
              <a:t>Ofiary</a:t>
            </a:r>
          </a:p>
          <a:p>
            <a:pPr marL="0" indent="0">
              <a:buNone/>
            </a:pPr>
            <a:endParaRPr lang="pl-PL" sz="2700" dirty="0">
              <a:solidFill>
                <a:schemeClr val="accent3"/>
              </a:solidFill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nie </a:t>
            </a:r>
            <a:r>
              <a:rPr lang="pl-PL" sz="2000" dirty="0">
                <a:solidFill>
                  <a:schemeClr val="bg1"/>
                </a:solidFill>
              </a:rPr>
              <a:t>mniej niż 58 </a:t>
            </a:r>
            <a:r>
              <a:rPr lang="pl-PL" sz="2000" dirty="0" smtClean="0">
                <a:solidFill>
                  <a:schemeClr val="bg1"/>
                </a:solidFill>
              </a:rPr>
              <a:t>osób zginęło</a:t>
            </a:r>
            <a:endParaRPr lang="pl-PL" sz="2000" dirty="0">
              <a:solidFill>
                <a:schemeClr val="bg1"/>
              </a:solidFill>
            </a:endParaRP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około </a:t>
            </a:r>
            <a:r>
              <a:rPr lang="pl-PL" sz="2000" dirty="0">
                <a:solidFill>
                  <a:schemeClr val="bg1"/>
                </a:solidFill>
              </a:rPr>
              <a:t>650 osób rannych</a:t>
            </a:r>
          </a:p>
          <a:p>
            <a:pPr marL="0" indent="0">
              <a:buFont typeface="Wingdings 2" pitchFamily="18" charset="2"/>
              <a:buNone/>
            </a:pPr>
            <a:endParaRPr lang="pl-PL" altLang="pl-PL" sz="2800" dirty="0" smtClean="0"/>
          </a:p>
          <a:p>
            <a:pPr marL="0" indent="0">
              <a:buFont typeface="Wingdings 2" pitchFamily="18" charset="2"/>
              <a:buNone/>
            </a:pPr>
            <a:endParaRPr lang="pl-PL" altLang="pl-PL" sz="2800" dirty="0" smtClean="0"/>
          </a:p>
        </p:txBody>
      </p:sp>
      <p:pic>
        <p:nvPicPr>
          <p:cNvPr id="21516" name="Picture 12" descr="http://www.czerwiec56.ipn.gov.pl/dokumenty/zalaczniki/mini/22-25353_m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92075" y="-7315200"/>
            <a:ext cx="1143000" cy="1695450"/>
          </a:xfrm>
          <a:prstGeom prst="rect">
            <a:avLst/>
          </a:prstGeom>
          <a:noFill/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7871" y="1679249"/>
            <a:ext cx="2821298" cy="3877617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584024" y="5589240"/>
            <a:ext cx="2853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/>
              <a:t>Wielkopolskie Muzeum Niepodległości</a:t>
            </a:r>
            <a:endParaRPr lang="pl-PL" sz="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539552" y="1412776"/>
            <a:ext cx="3456384" cy="64633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Pogrzeby ofiar</a:t>
            </a:r>
          </a:p>
        </p:txBody>
      </p:sp>
      <p:pic>
        <p:nvPicPr>
          <p:cNvPr id="30725" name="Picture 1026" descr="Glos_01_07_56_str_05_nekrolog"/>
          <p:cNvPicPr>
            <a:picLocks noChangeAspect="1" noChangeArrowheads="1"/>
          </p:cNvPicPr>
          <p:nvPr/>
        </p:nvPicPr>
        <p:blipFill rotWithShape="1">
          <a:blip r:embed="rId4"/>
          <a:srcRect b="6819"/>
          <a:stretch/>
        </p:blipFill>
        <p:spPr bwMode="auto">
          <a:xfrm>
            <a:off x="2267744" y="2420888"/>
            <a:ext cx="5563575" cy="3312368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4035" name="Text Box 1027"/>
          <p:cNvSpPr txBox="1">
            <a:spLocks noChangeArrowheads="1"/>
          </p:cNvSpPr>
          <p:nvPr/>
        </p:nvSpPr>
        <p:spPr bwMode="auto">
          <a:xfrm>
            <a:off x="251520" y="836712"/>
            <a:ext cx="3960440" cy="343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B8605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pl-PL" altLang="pl-PL" sz="2400" dirty="0" smtClean="0">
              <a:latin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Reakcje prasy krajowej</a:t>
            </a:r>
            <a:r>
              <a:rPr lang="pl-PL" altLang="pl-PL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pl-PL" altLang="pl-PL" sz="8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chemeClr val="accent3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Lansowano tezę o „dwóch nurtach” buntu: robotniczym </a:t>
            </a:r>
            <a:b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i prowokatorskim.</a:t>
            </a:r>
          </a:p>
          <a:p>
            <a:pPr marL="285750" indent="-285750" eaLnBrk="1" hangingPunct="1">
              <a:spcBef>
                <a:spcPct val="50000"/>
              </a:spcBef>
              <a:buClrTx/>
              <a:buSzTx/>
              <a:buFontTx/>
              <a:buChar char="-"/>
              <a:defRPr/>
            </a:pPr>
            <a:endParaRPr lang="pl-PL" altLang="pl-PL" sz="2000" dirty="0" smtClean="0">
              <a:latin typeface="Cambria" panose="02040503050406030204" pitchFamily="18" charset="0"/>
            </a:endParaRPr>
          </a:p>
          <a:p>
            <a:pPr marL="285750" indent="-285750" eaLnBrk="1" hangingPunct="1">
              <a:spcBef>
                <a:spcPct val="50000"/>
              </a:spcBef>
              <a:buClrTx/>
              <a:buSzTx/>
              <a:buFontTx/>
              <a:buChar char="-"/>
              <a:defRPr/>
            </a:pPr>
            <a:endParaRPr lang="pl-PL" altLang="pl-PL" sz="2400" dirty="0" smtClean="0">
              <a:latin typeface="Cambria" panose="02040503050406030204" pitchFamily="18" charset="0"/>
            </a:endParaRPr>
          </a:p>
        </p:txBody>
      </p:sp>
      <p:pic>
        <p:nvPicPr>
          <p:cNvPr id="31747" name="Picture 1028" descr="Gazeta_Poznanska_01_07_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961" y="306409"/>
            <a:ext cx="4608512" cy="623902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68188" y="598707"/>
            <a:ext cx="6096000" cy="5847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3200" b="1" dirty="0">
                <a:solidFill>
                  <a:schemeClr val="accent3"/>
                </a:solidFill>
                <a:latin typeface="Cambria" panose="02040503050406030204" pitchFamily="18" charset="0"/>
              </a:rPr>
              <a:t>Europa o Poznańskim Czerwcu</a:t>
            </a:r>
          </a:p>
        </p:txBody>
      </p:sp>
      <p:pic>
        <p:nvPicPr>
          <p:cNvPr id="32771" name="Picture 3" descr="S76"/>
          <p:cNvPicPr>
            <a:picLocks noChangeAspect="1" noChangeArrowheads="1"/>
          </p:cNvPicPr>
          <p:nvPr/>
        </p:nvPicPr>
        <p:blipFill rotWithShape="1">
          <a:blip r:embed="rId4"/>
          <a:srcRect l="2461" t="1816" r="2792" b="1868"/>
          <a:stretch/>
        </p:blipFill>
        <p:spPr bwMode="auto">
          <a:xfrm>
            <a:off x="323528" y="1484784"/>
            <a:ext cx="2880320" cy="38164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772" name="Picture 4" descr="S79D"/>
          <p:cNvPicPr>
            <a:picLocks noChangeAspect="1" noChangeArrowheads="1"/>
          </p:cNvPicPr>
          <p:nvPr/>
        </p:nvPicPr>
        <p:blipFill rotWithShape="1">
          <a:blip r:embed="rId5"/>
          <a:srcRect l="1348" r="1"/>
          <a:stretch/>
        </p:blipFill>
        <p:spPr bwMode="auto">
          <a:xfrm>
            <a:off x="3555387" y="1505134"/>
            <a:ext cx="5270342" cy="31375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2776" name="pole tekstowe 8"/>
          <p:cNvSpPr txBox="1">
            <a:spLocks noChangeArrowheads="1"/>
          </p:cNvSpPr>
          <p:nvPr/>
        </p:nvSpPr>
        <p:spPr bwMode="auto">
          <a:xfrm>
            <a:off x="5693211" y="5620017"/>
            <a:ext cx="322495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endParaRPr lang="pl-PL" altLang="pl-PL" sz="2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527376" y="4941168"/>
            <a:ext cx="5005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>
                <a:solidFill>
                  <a:schemeClr val="bg1"/>
                </a:solidFill>
              </a:rPr>
              <a:t> 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BBC      „</a:t>
            </a:r>
            <a:r>
              <a:rPr lang="pl-PL" altLang="pl-PL" sz="2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Daily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Express”      „Der </a:t>
            </a:r>
            <a:r>
              <a:rPr lang="pl-PL" altLang="pl-PL" sz="20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Telegraph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„</a:t>
            </a:r>
            <a:r>
              <a:rPr lang="pl-PL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The New York Times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”       </a:t>
            </a:r>
            <a:r>
              <a:rPr 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„</a:t>
            </a:r>
            <a:r>
              <a:rPr 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Match</a:t>
            </a:r>
            <a:r>
              <a:rPr 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Paris"</a:t>
            </a:r>
            <a:endParaRPr lang="pl-PL" altLang="pl-PL" sz="20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			</a:t>
            </a:r>
            <a:endParaRPr lang="pl-PL" altLang="pl-PL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67544" y="592232"/>
            <a:ext cx="7416824" cy="892552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pl-PL" altLang="pl-PL" sz="2600" b="1" dirty="0" smtClean="0">
                <a:solidFill>
                  <a:schemeClr val="accent3"/>
                </a:solidFill>
                <a:latin typeface="Cambria" panose="02040503050406030204" pitchFamily="18" charset="0"/>
              </a:rPr>
              <a:t>Zatrzymani</a:t>
            </a:r>
            <a:endParaRPr lang="pl-PL" altLang="pl-PL" sz="2600" b="1" dirty="0">
              <a:solidFill>
                <a:schemeClr val="accent3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ts val="0"/>
              </a:spcBef>
            </a:pPr>
            <a:r>
              <a:rPr lang="pl-PL" altLang="pl-PL" sz="2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do </a:t>
            </a:r>
            <a:r>
              <a:rPr lang="pl-PL" altLang="pl-PL" sz="2600" dirty="0">
                <a:solidFill>
                  <a:schemeClr val="bg1"/>
                </a:solidFill>
                <a:latin typeface="Cambria" panose="02040503050406030204" pitchFamily="18" charset="0"/>
              </a:rPr>
              <a:t>8 sierpnia 1956 r. zatrzymano łącznie 746 </a:t>
            </a:r>
            <a:r>
              <a:rPr lang="pl-PL" altLang="pl-PL" sz="2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osób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pl-PL" altLang="pl-PL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3795" name="Picture 4" descr="strona01"/>
          <p:cNvPicPr>
            <a:picLocks noChangeAspect="1" noChangeArrowheads="1"/>
          </p:cNvPicPr>
          <p:nvPr/>
        </p:nvPicPr>
        <p:blipFill rotWithShape="1">
          <a:blip r:embed="rId4"/>
          <a:srcRect l="2009" t="1548" r="1573" b="988"/>
          <a:stretch/>
        </p:blipFill>
        <p:spPr bwMode="auto">
          <a:xfrm>
            <a:off x="755576" y="1587289"/>
            <a:ext cx="3168352" cy="46122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796" name="Picture 5" descr="strona36"/>
          <p:cNvPicPr>
            <a:picLocks noChangeAspect="1" noChangeArrowheads="1"/>
          </p:cNvPicPr>
          <p:nvPr/>
        </p:nvPicPr>
        <p:blipFill rotWithShape="1">
          <a:blip r:embed="rId5"/>
          <a:srcRect l="2957" t="1918" r="2526" b="1752"/>
          <a:stretch/>
        </p:blipFill>
        <p:spPr bwMode="auto">
          <a:xfrm>
            <a:off x="4394412" y="1587289"/>
            <a:ext cx="3276872" cy="46122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395536" y="6201386"/>
            <a:ext cx="72008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800" dirty="0" smtClean="0"/>
          </a:p>
        </p:txBody>
      </p:sp>
      <p:sp>
        <p:nvSpPr>
          <p:cNvPr id="4" name="pole tekstowe 3"/>
          <p:cNvSpPr txBox="1"/>
          <p:nvPr/>
        </p:nvSpPr>
        <p:spPr>
          <a:xfrm>
            <a:off x="3923928" y="6237313"/>
            <a:ext cx="576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AIPN</a:t>
            </a:r>
          </a:p>
          <a:p>
            <a:endParaRPr lang="pl-PL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179512" y="617721"/>
            <a:ext cx="4032448" cy="164660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Poznańskie </a:t>
            </a:r>
            <a:r>
              <a:rPr lang="pl-PL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procesy</a:t>
            </a:r>
            <a:endParaRPr lang="pl-PL" sz="24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r>
              <a:rPr 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Przygotowano </a:t>
            </a:r>
            <a:r>
              <a:rPr lang="pl-PL" dirty="0">
                <a:solidFill>
                  <a:schemeClr val="bg1"/>
                </a:solidFill>
                <a:latin typeface="Cambria" panose="02040503050406030204" pitchFamily="18" charset="0"/>
              </a:rPr>
              <a:t>132 akty </a:t>
            </a:r>
            <a:r>
              <a:rPr 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oskarżenia, </a:t>
            </a:r>
            <a:r>
              <a:rPr lang="pl-PL" dirty="0">
                <a:solidFill>
                  <a:schemeClr val="bg1"/>
                </a:solidFill>
                <a:latin typeface="Cambria" panose="02040503050406030204" pitchFamily="18" charset="0"/>
              </a:rPr>
              <a:t>ostatecznie odbyły się 3 procesy:</a:t>
            </a:r>
          </a:p>
          <a:p>
            <a:pPr marL="3943350" lvl="8" indent="-285750">
              <a:spcBef>
                <a:spcPct val="50000"/>
              </a:spcBef>
              <a:buFontTx/>
              <a:buChar char="-"/>
            </a:pPr>
            <a:endParaRPr lang="pl-PL" altLang="pl-PL" sz="2400" dirty="0">
              <a:latin typeface="Cambria" panose="02040503050406030204" pitchFamily="18" charset="0"/>
            </a:endParaRPr>
          </a:p>
        </p:txBody>
      </p:sp>
      <p:pic>
        <p:nvPicPr>
          <p:cNvPr id="34820" name="Picture 5" descr="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106" y="3140860"/>
            <a:ext cx="4212468" cy="28914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4821" name="pole tekstowe 4"/>
          <p:cNvSpPr txBox="1">
            <a:spLocks noChangeArrowheads="1"/>
          </p:cNvSpPr>
          <p:nvPr/>
        </p:nvSpPr>
        <p:spPr bwMode="auto">
          <a:xfrm>
            <a:off x="189796" y="1700808"/>
            <a:ext cx="25922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 proces trzech</a:t>
            </a:r>
            <a:endParaRPr lang="pl-PL" altLang="pl-PL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 eaLnBrk="1" hangingPunct="1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 proces dziewięciu</a:t>
            </a:r>
            <a:endParaRPr lang="pl-PL" altLang="pl-PL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 eaLnBrk="1" hangingPunct="1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 proces </a:t>
            </a:r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dziesięciu</a:t>
            </a:r>
          </a:p>
        </p:txBody>
      </p:sp>
      <p:sp>
        <p:nvSpPr>
          <p:cNvPr id="34822" name="pole tekstowe 5"/>
          <p:cNvSpPr txBox="1">
            <a:spLocks noChangeArrowheads="1"/>
          </p:cNvSpPr>
          <p:nvPr/>
        </p:nvSpPr>
        <p:spPr bwMode="auto">
          <a:xfrm>
            <a:off x="539552" y="2492896"/>
            <a:ext cx="39690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endParaRPr lang="pl-PL" altLang="pl-PL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/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Obecność </a:t>
            </a:r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przedstawicieli z zagranicy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321" y="799690"/>
            <a:ext cx="3635128" cy="5112568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969321" y="5912258"/>
            <a:ext cx="5387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AIPN</a:t>
            </a:r>
          </a:p>
        </p:txBody>
      </p:sp>
      <p:sp>
        <p:nvSpPr>
          <p:cNvPr id="5" name="Prostokąt 4"/>
          <p:cNvSpPr/>
          <p:nvPr/>
        </p:nvSpPr>
        <p:spPr>
          <a:xfrm>
            <a:off x="323528" y="5912259"/>
            <a:ext cx="136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800" dirty="0" smtClean="0"/>
          </a:p>
          <a:p>
            <a:r>
              <a:rPr lang="pl-PL" sz="800" dirty="0" smtClean="0"/>
              <a:t>Fot</a:t>
            </a:r>
            <a:r>
              <a:rPr lang="pl-PL" sz="800" dirty="0"/>
              <a:t>. Wiktor Janik/PAP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79512" y="626445"/>
            <a:ext cx="6335216" cy="58477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Polski Październik 1956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875" y="1484784"/>
            <a:ext cx="4160992" cy="438112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123728" y="5251384"/>
            <a:ext cx="3061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800" dirty="0" smtClean="0"/>
          </a:p>
          <a:p>
            <a:endParaRPr lang="pl-PL" sz="800" dirty="0"/>
          </a:p>
          <a:p>
            <a:endParaRPr lang="pl-PL" sz="800" dirty="0" smtClean="0"/>
          </a:p>
          <a:p>
            <a:endParaRPr lang="pl-PL" sz="800" dirty="0" smtClean="0"/>
          </a:p>
          <a:p>
            <a:endParaRPr lang="pl-PL" sz="800" dirty="0"/>
          </a:p>
          <a:p>
            <a:r>
              <a:rPr lang="pl-PL" sz="800" dirty="0" smtClean="0"/>
              <a:t>PAP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4211960" y="764704"/>
            <a:ext cx="4932040" cy="138499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chemeClr val="accent3"/>
                </a:solidFill>
                <a:latin typeface="Cambria" panose="02040503050406030204" pitchFamily="18" charset="0"/>
              </a:rPr>
              <a:t>Plan sześcioletni 1950–1955 </a:t>
            </a:r>
          </a:p>
          <a:p>
            <a:r>
              <a:rPr lang="pl-PL" sz="2800" b="1" dirty="0">
                <a:solidFill>
                  <a:schemeClr val="accent3"/>
                </a:solidFill>
                <a:latin typeface="Cambria" panose="02040503050406030204" pitchFamily="18" charset="0"/>
              </a:rPr>
              <a:t>i jego konsekwencje </a:t>
            </a:r>
            <a:endParaRPr lang="pl-PL" sz="2800" b="1" dirty="0" smtClean="0">
              <a:solidFill>
                <a:schemeClr val="accent3"/>
              </a:solidFill>
              <a:latin typeface="Cambria" panose="02040503050406030204" pitchFamily="18" charset="0"/>
            </a:endParaRPr>
          </a:p>
          <a:p>
            <a:r>
              <a:rPr lang="pl-PL" sz="2800" b="1" dirty="0" smtClean="0">
                <a:solidFill>
                  <a:schemeClr val="accent3"/>
                </a:solidFill>
                <a:latin typeface="Cambria" panose="02040503050406030204" pitchFamily="18" charset="0"/>
              </a:rPr>
              <a:t>dla </a:t>
            </a:r>
            <a:r>
              <a:rPr lang="pl-PL" sz="2800" b="1" dirty="0">
                <a:solidFill>
                  <a:schemeClr val="accent3"/>
                </a:solidFill>
                <a:latin typeface="Cambria" panose="02040503050406030204" pitchFamily="18" charset="0"/>
              </a:rPr>
              <a:t>Wielkopolski</a:t>
            </a:r>
          </a:p>
        </p:txBody>
      </p:sp>
      <p:sp>
        <p:nvSpPr>
          <p:cNvPr id="9220" name="pole tekstowe 8"/>
          <p:cNvSpPr txBox="1">
            <a:spLocks noChangeArrowheads="1"/>
          </p:cNvSpPr>
          <p:nvPr/>
        </p:nvSpPr>
        <p:spPr bwMode="auto">
          <a:xfrm>
            <a:off x="4211960" y="2348880"/>
            <a:ext cx="475252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Niszczenie średnich i dużych gospodarstw rolniczych </a:t>
            </a:r>
            <a:r>
              <a:rPr 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– 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upadek mniejszych ośrodków miejskich.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Niskie </a:t>
            </a:r>
            <a:r>
              <a:rPr lang="pl-PL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nakłady inwestycyjne na budownictwo mieszkaniowe, przemysł, służbę zdrowia itp. </a:t>
            </a: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Notoryczne braki zaopatrzeniowe 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na </a:t>
            </a:r>
            <a:r>
              <a:rPr lang="pl-PL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rynku (np. mięsa, masła, węgla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).</a:t>
            </a:r>
            <a:endParaRPr lang="pl-PL" altLang="pl-PL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Niższe płace w porównaniu z resztą 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kraju.</a:t>
            </a:r>
            <a:endParaRPr lang="pl-PL" altLang="pl-PL" sz="20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342900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Postrzeganie przez władze Wielkopolski jako regionu bogatego.</a:t>
            </a:r>
          </a:p>
          <a:p>
            <a:endParaRPr lang="pl-PL" altLang="pl-PL" sz="2000" dirty="0">
              <a:latin typeface="Cambria" panose="020405030504060302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/>
          <a:srcRect r="1031" b="2294"/>
          <a:stretch/>
        </p:blipFill>
        <p:spPr>
          <a:xfrm>
            <a:off x="297315" y="1537118"/>
            <a:ext cx="3590609" cy="3771999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3556517" y="5309117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NAC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85"/>
            <a:ext cx="9144000" cy="6857999"/>
          </a:xfrm>
          <a:prstGeom prst="rect">
            <a:avLst/>
          </a:prstGeom>
        </p:spPr>
      </p:pic>
      <p:sp>
        <p:nvSpPr>
          <p:cNvPr id="36866" name="pole tekstowe 1"/>
          <p:cNvSpPr txBox="1">
            <a:spLocks noChangeArrowheads="1"/>
          </p:cNvSpPr>
          <p:nvPr/>
        </p:nvSpPr>
        <p:spPr bwMode="auto">
          <a:xfrm>
            <a:off x="301874" y="745093"/>
            <a:ext cx="68057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2700" b="1" dirty="0">
                <a:solidFill>
                  <a:srgbClr val="C00000"/>
                </a:solidFill>
                <a:latin typeface="Cambria" panose="02040503050406030204" pitchFamily="18" charset="0"/>
              </a:rPr>
              <a:t>REWOLUCJA NA WĘGRZECH 1956 R. </a:t>
            </a:r>
          </a:p>
        </p:txBody>
      </p:sp>
      <p:pic>
        <p:nvPicPr>
          <p:cNvPr id="36867" name="Picture 2" descr="Znalezione obrazy dla zapytania REWOLUCJA NA w&amp;Eogon;GRZEC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490" y="1485762"/>
            <a:ext cx="5557616" cy="36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0962" name="AutoShape 2" descr="https://poczta.ipn.gov.pl/owa/service.svc/s/GetFileAttachment?id=AAMkAGVjY2U5ZWU3LTg5ODItNDA3ZS1iZjUxLTQxMTM3YTExYzMyNQBGAAAAAACy8kMUrUxwR4J6r5JfqAmHBwCbV8xe4KtaRo%2FxdNELyD%2BLAAAAAAEJAACbV8xe4KtaRo%2FxdNELyD%2BLAAJOg5zmAAABEgAQAEQBs0j9kJdFlsEZZd%2Fmo1Q%3D&amp;isImagePreview=True&amp;X-OWA-CANARY=HSnCl3ZrikeVYseI_CoaEcQEsfg_9tYI9r35PzgfLXfDO_nJOJqBzFVST0nB7CiqXATfpvrmxXg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0963" name="Picture 3" descr="C:\Users\mszczesiak\Desktop\teka Irmina Samulska\17 VI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271185"/>
            <a:ext cx="2665851" cy="1883869"/>
          </a:xfrm>
          <a:prstGeom prst="rect">
            <a:avLst/>
          </a:prstGeom>
          <a:noFill/>
          <a:effectLst/>
        </p:spPr>
      </p:pic>
      <p:sp>
        <p:nvSpPr>
          <p:cNvPr id="3" name="pole tekstowe 2"/>
          <p:cNvSpPr txBox="1"/>
          <p:nvPr/>
        </p:nvSpPr>
        <p:spPr>
          <a:xfrm>
            <a:off x="6156176" y="6136568"/>
            <a:ext cx="25028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err="1" smtClean="0"/>
              <a:t>Fortepan</a:t>
            </a:r>
            <a:r>
              <a:rPr lang="pl-PL" sz="800" dirty="0" smtClean="0"/>
              <a:t>/</a:t>
            </a:r>
            <a:r>
              <a:rPr lang="pl-PL" sz="800" dirty="0" err="1" smtClean="0"/>
              <a:t>Hofbauer</a:t>
            </a:r>
            <a:r>
              <a:rPr lang="pl-PL" sz="800" dirty="0" smtClean="0"/>
              <a:t> </a:t>
            </a:r>
            <a:r>
              <a:rPr lang="pl-PL" sz="800" dirty="0" err="1" smtClean="0"/>
              <a:t>Róbert</a:t>
            </a:r>
            <a:endParaRPr lang="pl-PL" sz="800" dirty="0" smtClean="0"/>
          </a:p>
        </p:txBody>
      </p:sp>
      <p:sp>
        <p:nvSpPr>
          <p:cNvPr id="4" name="pole tekstowe 3"/>
          <p:cNvSpPr txBox="1"/>
          <p:nvPr/>
        </p:nvSpPr>
        <p:spPr>
          <a:xfrm>
            <a:off x="438490" y="5100353"/>
            <a:ext cx="46349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Fot. Wiktor Janik</a:t>
            </a:r>
            <a:r>
              <a:rPr lang="pl-PL" sz="800" dirty="0"/>
              <a:t>, PAP</a:t>
            </a:r>
            <a:endParaRPr lang="pl-PL" sz="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7890" name="pole tekstowe 5"/>
          <p:cNvSpPr txBox="1">
            <a:spLocks noChangeArrowheads="1"/>
          </p:cNvSpPr>
          <p:nvPr/>
        </p:nvSpPr>
        <p:spPr bwMode="auto">
          <a:xfrm>
            <a:off x="3851920" y="1484784"/>
            <a:ext cx="504039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„</a:t>
            </a:r>
            <a:r>
              <a:rPr lang="pl-PL" altLang="pl-PL" sz="1600" dirty="0">
                <a:solidFill>
                  <a:schemeClr val="bg1"/>
                </a:solidFill>
                <a:latin typeface="Cambria" panose="02040503050406030204" pitchFamily="18" charset="0"/>
              </a:rPr>
              <a:t>Zdarzają się nawet w rodzinach tragiczne wypadki. </a:t>
            </a:r>
            <a:endParaRPr lang="pl-PL" altLang="pl-PL" sz="16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/>
            <a:r>
              <a:rPr lang="pl-PL" altLang="pl-PL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I </a:t>
            </a:r>
            <a:r>
              <a:rPr lang="pl-PL" altLang="pl-PL" sz="1600" dirty="0">
                <a:solidFill>
                  <a:schemeClr val="bg1"/>
                </a:solidFill>
                <a:latin typeface="Cambria" panose="02040503050406030204" pitchFamily="18" charset="0"/>
              </a:rPr>
              <a:t>chociaż </a:t>
            </a:r>
            <a:r>
              <a:rPr lang="pl-PL" altLang="pl-PL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rodzina dotknięta </a:t>
            </a:r>
            <a:r>
              <a:rPr lang="pl-PL" altLang="pl-PL" sz="1600" dirty="0">
                <a:solidFill>
                  <a:schemeClr val="bg1"/>
                </a:solidFill>
                <a:latin typeface="Cambria" panose="02040503050406030204" pitchFamily="18" charset="0"/>
              </a:rPr>
              <a:t>takim nieszczęściem </a:t>
            </a:r>
            <a:endParaRPr lang="pl-PL" altLang="pl-PL" sz="16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/>
            <a:r>
              <a:rPr lang="pl-PL" altLang="pl-PL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nigdy </a:t>
            </a:r>
            <a:r>
              <a:rPr lang="pl-PL" altLang="pl-PL" sz="1600" dirty="0">
                <a:solidFill>
                  <a:schemeClr val="bg1"/>
                </a:solidFill>
                <a:latin typeface="Cambria" panose="02040503050406030204" pitchFamily="18" charset="0"/>
              </a:rPr>
              <a:t>o nim zapomnieć nie może, </a:t>
            </a:r>
          </a:p>
          <a:p>
            <a:pPr eaLnBrk="1" hangingPunct="1"/>
            <a:r>
              <a:rPr lang="pl-PL" altLang="pl-PL" sz="1600" dirty="0">
                <a:solidFill>
                  <a:schemeClr val="bg1"/>
                </a:solidFill>
                <a:latin typeface="Cambria" panose="02040503050406030204" pitchFamily="18" charset="0"/>
              </a:rPr>
              <a:t>to zawsze stara się jak najgłębiej zapuścić </a:t>
            </a:r>
            <a:r>
              <a:rPr lang="pl-PL" altLang="pl-PL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altLang="pl-PL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nad </a:t>
            </a:r>
            <a:r>
              <a:rPr lang="pl-PL" altLang="pl-PL" sz="1600" dirty="0">
                <a:solidFill>
                  <a:schemeClr val="bg1"/>
                </a:solidFill>
                <a:latin typeface="Cambria" panose="02040503050406030204" pitchFamily="18" charset="0"/>
              </a:rPr>
              <a:t>swoją tragedią </a:t>
            </a:r>
          </a:p>
          <a:p>
            <a:pPr eaLnBrk="1" hangingPunct="1"/>
            <a:r>
              <a:rPr lang="pl-PL" altLang="pl-PL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żałobną kurtynę milczenia</a:t>
            </a:r>
            <a:r>
              <a:rPr lang="pl-PL" altLang="pl-PL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”. (W</a:t>
            </a:r>
            <a:r>
              <a:rPr lang="pl-PL" altLang="pl-PL" sz="1600" dirty="0">
                <a:solidFill>
                  <a:schemeClr val="bg1"/>
                </a:solidFill>
                <a:latin typeface="Cambria" panose="02040503050406030204" pitchFamily="18" charset="0"/>
              </a:rPr>
              <a:t>. </a:t>
            </a:r>
            <a:r>
              <a:rPr lang="pl-PL" altLang="pl-PL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Gomułka)</a:t>
            </a:r>
            <a:endParaRPr lang="pl-PL" altLang="pl-PL" sz="16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/>
            <a:endParaRPr lang="pl-PL" altLang="pl-PL" sz="16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eaLnBrk="1" hangingPunct="1"/>
            <a:endParaRPr lang="pl-PL" altLang="pl-PL" sz="1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37892" name="Picture 2" descr="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6908" y="3429000"/>
            <a:ext cx="4701433" cy="2800249"/>
          </a:xfrm>
          <a:prstGeom prst="rect">
            <a:avLst/>
          </a:prstGeom>
          <a:ln>
            <a:noFill/>
          </a:ln>
          <a:effectLst/>
        </p:spPr>
      </p:pic>
      <p:sp>
        <p:nvSpPr>
          <p:cNvPr id="37893" name="pole tekstowe 3"/>
          <p:cNvSpPr txBox="1">
            <a:spLocks noChangeArrowheads="1"/>
          </p:cNvSpPr>
          <p:nvPr/>
        </p:nvSpPr>
        <p:spPr bwMode="auto">
          <a:xfrm>
            <a:off x="179512" y="581543"/>
            <a:ext cx="763284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3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Pamięć o Poznańskim Czerwcu 1956 r.</a:t>
            </a:r>
            <a:endParaRPr lang="pl-PL" altLang="pl-PL" sz="3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37895" name="Picture 7" descr="C:\Users\mszczesiak\Desktop\IMG_1062-m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012" y="1256273"/>
            <a:ext cx="3120237" cy="43585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79512" y="5735578"/>
            <a:ext cx="34563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pl-PL" altLang="pl-PL" sz="1600" dirty="0">
                <a:solidFill>
                  <a:schemeClr val="bg1"/>
                </a:solidFill>
                <a:latin typeface="Cambria" panose="02040503050406030204" pitchFamily="18" charset="0"/>
              </a:rPr>
              <a:t>Dopiero w 1981 r. odsłonięto </a:t>
            </a:r>
          </a:p>
          <a:p>
            <a:pPr eaLnBrk="1" hangingPunct="1"/>
            <a:r>
              <a:rPr lang="pl-PL" altLang="pl-PL" sz="1600" dirty="0">
                <a:solidFill>
                  <a:schemeClr val="bg1"/>
                </a:solidFill>
                <a:latin typeface="Cambria" panose="02040503050406030204" pitchFamily="18" charset="0"/>
              </a:rPr>
              <a:t>Pomnik Poznańskiego Czerwca 1956.</a:t>
            </a:r>
          </a:p>
          <a:p>
            <a:endParaRPr lang="pl-PL" dirty="0" smtClean="0"/>
          </a:p>
        </p:txBody>
      </p:sp>
      <p:sp>
        <p:nvSpPr>
          <p:cNvPr id="4" name="pole tekstowe 3"/>
          <p:cNvSpPr txBox="1"/>
          <p:nvPr/>
        </p:nvSpPr>
        <p:spPr>
          <a:xfrm>
            <a:off x="291011" y="5567490"/>
            <a:ext cx="28082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Fot. Witold Sobócki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15496" y="1300982"/>
            <a:ext cx="3968472" cy="62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2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BB8605"/>
              </a:buClr>
              <a:buSzPct val="85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9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E0A208"/>
              </a:buClr>
              <a:buSzPct val="85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buNone/>
            </a:pPr>
            <a:r>
              <a:rPr lang="pl-PL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Zakłady </a:t>
            </a:r>
            <a:r>
              <a:rPr lang="pl-PL" sz="1800" b="1" dirty="0">
                <a:solidFill>
                  <a:schemeClr val="bg1"/>
                </a:solidFill>
                <a:latin typeface="Cambria" panose="02040503050406030204" pitchFamily="18" charset="0"/>
              </a:rPr>
              <a:t>im. Hipolita  Cegielskiego (od 1949 do 1956 r. </a:t>
            </a:r>
            <a:r>
              <a:rPr lang="pl-PL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Zakłady </a:t>
            </a:r>
            <a:r>
              <a:rPr lang="pl-PL" sz="1800" b="1" dirty="0">
                <a:solidFill>
                  <a:schemeClr val="bg1"/>
                </a:solidFill>
                <a:latin typeface="Cambria" panose="02040503050406030204" pitchFamily="18" charset="0"/>
              </a:rPr>
              <a:t>Przemysłu Metalowego </a:t>
            </a:r>
            <a:r>
              <a:rPr lang="pl-PL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im</a:t>
            </a:r>
            <a:r>
              <a:rPr lang="pl-PL" sz="1800" b="1" dirty="0">
                <a:solidFill>
                  <a:schemeClr val="bg1"/>
                </a:solidFill>
                <a:latin typeface="Cambria" panose="02040503050406030204" pitchFamily="18" charset="0"/>
              </a:rPr>
              <a:t>. Józefa Stalina </a:t>
            </a:r>
            <a:r>
              <a:rPr lang="pl-PL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– </a:t>
            </a:r>
            <a:r>
              <a:rPr lang="pl-PL" sz="1800" b="1" dirty="0">
                <a:solidFill>
                  <a:schemeClr val="bg1"/>
                </a:solidFill>
                <a:latin typeface="Cambria" panose="02040503050406030204" pitchFamily="18" charset="0"/>
              </a:rPr>
              <a:t>ZISPO</a:t>
            </a:r>
            <a:r>
              <a:rPr lang="pl-PL" sz="18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)</a:t>
            </a:r>
            <a: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:</a:t>
            </a:r>
          </a:p>
          <a:p>
            <a:pPr marL="285750" lvl="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zawyżanie </a:t>
            </a:r>
            <a:r>
              <a:rPr 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norm pracy</a:t>
            </a:r>
          </a:p>
          <a:p>
            <a:pPr marL="285750" lvl="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zła </a:t>
            </a:r>
            <a:r>
              <a:rPr 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organizacja produkcji, lekceważenie przepisów bhp</a:t>
            </a:r>
          </a:p>
          <a:p>
            <a:pPr marL="285750" lvl="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zaprzestanie </a:t>
            </a:r>
            <a:r>
              <a:rPr 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wypłacania premii progresywnej od początku 1956 </a:t>
            </a:r>
            <a: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r.</a:t>
            </a:r>
            <a:endParaRPr lang="pl-PL" sz="18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marL="285750" lvl="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nieprawidłowo </a:t>
            </a:r>
            <a:r>
              <a:rPr 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naliczany podatek od wynagrodzeń</a:t>
            </a:r>
          </a:p>
          <a:p>
            <a:pPr marL="285750" lvl="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fiasko </a:t>
            </a:r>
            <a:r>
              <a:rPr 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rozmów delegacji poznańskich robotników </a:t>
            </a:r>
            <a: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z władzami </a:t>
            </a:r>
            <a:r>
              <a:rPr 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centralnymi </a:t>
            </a:r>
            <a: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sz="1800" dirty="0" smtClean="0">
                <a:solidFill>
                  <a:schemeClr val="bg1"/>
                </a:solidFill>
                <a:latin typeface="Cambria" panose="02040503050406030204" pitchFamily="18" charset="0"/>
              </a:rPr>
              <a:t>w dniu 26 </a:t>
            </a:r>
            <a:r>
              <a:rPr lang="pl-PL" sz="1800" dirty="0">
                <a:solidFill>
                  <a:schemeClr val="bg1"/>
                </a:solidFill>
                <a:latin typeface="Cambria" panose="02040503050406030204" pitchFamily="18" charset="0"/>
              </a:rPr>
              <a:t>czerwca 1956 r.</a:t>
            </a:r>
          </a:p>
          <a:p>
            <a:pPr>
              <a:buNone/>
            </a:pPr>
            <a:endParaRPr lang="pl-PL" sz="1800" dirty="0">
              <a:latin typeface="Cambria" panose="02040503050406030204" pitchFamily="18" charset="0"/>
            </a:endParaRPr>
          </a:p>
          <a:p>
            <a:pPr marL="285750" indent="-285750" eaLnBrk="1" hangingPunct="1">
              <a:spcBef>
                <a:spcPct val="50000"/>
              </a:spcBef>
              <a:buClrTx/>
              <a:buSzTx/>
              <a:buFontTx/>
              <a:buChar char="-"/>
              <a:defRPr/>
            </a:pPr>
            <a:endParaRPr lang="pl-PL" altLang="pl-PL" sz="1800" dirty="0" smtClean="0">
              <a:latin typeface="Cambria" panose="02040503050406030204" pitchFamily="18" charset="0"/>
            </a:endParaRPr>
          </a:p>
          <a:p>
            <a:pPr marL="285750" indent="-285750" eaLnBrk="1" hangingPunct="1">
              <a:spcBef>
                <a:spcPct val="50000"/>
              </a:spcBef>
              <a:buClrTx/>
              <a:buSzTx/>
              <a:buFontTx/>
              <a:buChar char="-"/>
              <a:defRPr/>
            </a:pPr>
            <a:endParaRPr lang="pl-PL" altLang="pl-PL" sz="1800" dirty="0" smtClean="0">
              <a:latin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pl-PL" altLang="pl-PL" sz="1800" dirty="0" smtClean="0">
              <a:latin typeface="Cambria" panose="02040503050406030204" pitchFamily="18" charset="0"/>
            </a:endParaRP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4788024" y="4941169"/>
            <a:ext cx="3960440" cy="107721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3200" dirty="0" smtClean="0">
                <a:latin typeface="Cambria" panose="02040503050406030204" pitchFamily="18" charset="0"/>
              </a:rPr>
              <a:t>Wybuch buntu. </a:t>
            </a:r>
          </a:p>
          <a:p>
            <a:r>
              <a:rPr lang="pl-PL" sz="3200" dirty="0" smtClean="0">
                <a:latin typeface="Cambria" panose="02040503050406030204" pitchFamily="18" charset="0"/>
              </a:rPr>
              <a:t>28 </a:t>
            </a:r>
            <a:r>
              <a:rPr lang="pl-PL" sz="3200" dirty="0">
                <a:latin typeface="Cambria" panose="02040503050406030204" pitchFamily="18" charset="0"/>
              </a:rPr>
              <a:t>czerwca 1956 r</a:t>
            </a:r>
            <a:r>
              <a:rPr lang="pl-PL" sz="3200" dirty="0" smtClean="0">
                <a:latin typeface="Cambria" panose="02040503050406030204" pitchFamily="18" charset="0"/>
              </a:rPr>
              <a:t>.</a:t>
            </a:r>
            <a:endParaRPr lang="pl-PL" altLang="pl-PL" sz="3200" u="sng" dirty="0">
              <a:latin typeface="Cambria" panose="02040503050406030204" pitchFamily="18" charset="0"/>
            </a:endParaRPr>
          </a:p>
        </p:txBody>
      </p:sp>
      <p:pic>
        <p:nvPicPr>
          <p:cNvPr id="10244" name="Picture 7" descr="hcp-brama-a"/>
          <p:cNvPicPr>
            <a:picLocks noChangeAspect="1" noChangeArrowheads="1"/>
          </p:cNvPicPr>
          <p:nvPr/>
        </p:nvPicPr>
        <p:blipFill rotWithShape="1">
          <a:blip r:embed="rId5"/>
          <a:srcRect b="2273"/>
          <a:stretch/>
        </p:blipFill>
        <p:spPr bwMode="auto">
          <a:xfrm>
            <a:off x="4246999" y="1431983"/>
            <a:ext cx="4608512" cy="30963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1520" y="534530"/>
            <a:ext cx="8064896" cy="766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1434" tIns="45717" rIns="91434" bIns="45717" anchor="ctr"/>
          <a:lstStyle/>
          <a:p>
            <a:pPr eaLnBrk="1" hangingPunct="1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  <a:defRPr/>
            </a:pPr>
            <a:r>
              <a:rPr lang="pl-PL" sz="3600" b="1" dirty="0" smtClean="0">
                <a:solidFill>
                  <a:srgbClr val="C32D2E"/>
                </a:solidFill>
                <a:latin typeface="Cambria" panose="02040503050406030204" pitchFamily="18" charset="0"/>
                <a:ea typeface="Lucida Sans Unicode" pitchFamily="32" charset="0"/>
                <a:cs typeface="Lucida Sans Unicode" pitchFamily="32" charset="0"/>
              </a:rPr>
              <a:t>Narodziny buntu</a:t>
            </a:r>
            <a:endParaRPr lang="pl-PL" sz="3600" b="1" dirty="0">
              <a:solidFill>
                <a:srgbClr val="C32D2E"/>
              </a:solidFill>
              <a:latin typeface="Cambria" panose="02040503050406030204" pitchFamily="18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283968" y="4581128"/>
            <a:ext cx="3161112" cy="21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Muzeum Miasta Poznania - Muzeum </a:t>
            </a:r>
            <a:r>
              <a:rPr lang="pl-PL" sz="800" dirty="0"/>
              <a:t>Narodowe w </a:t>
            </a:r>
            <a:r>
              <a:rPr lang="pl-PL" sz="800" dirty="0" smtClean="0"/>
              <a:t>Poznaniu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2598" cy="6858000"/>
          </a:xfrm>
          <a:prstGeom prst="rect">
            <a:avLst/>
          </a:prstGeom>
        </p:spPr>
      </p:pic>
      <p:pic>
        <p:nvPicPr>
          <p:cNvPr id="11266" name="Obraz 1"/>
          <p:cNvPicPr>
            <a:picLocks noChangeAspect="1"/>
          </p:cNvPicPr>
          <p:nvPr/>
        </p:nvPicPr>
        <p:blipFill rotWithShape="1">
          <a:blip r:embed="rId4"/>
          <a:srcRect l="2143" t="2317" r="1139" b="1494"/>
          <a:stretch/>
        </p:blipFill>
        <p:spPr bwMode="auto">
          <a:xfrm>
            <a:off x="369844" y="548680"/>
            <a:ext cx="4171692" cy="58686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267" name="Prostokąt 2"/>
          <p:cNvSpPr>
            <a:spLocks noChangeArrowheads="1"/>
          </p:cNvSpPr>
          <p:nvPr/>
        </p:nvSpPr>
        <p:spPr bwMode="auto">
          <a:xfrm>
            <a:off x="5148064" y="764704"/>
            <a:ext cx="37444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800" b="1" dirty="0">
                <a:solidFill>
                  <a:srgbClr val="C00000"/>
                </a:solidFill>
                <a:latin typeface="Cambria" panose="02040503050406030204" pitchFamily="18" charset="0"/>
              </a:rPr>
              <a:t>Pochód robotników</a:t>
            </a:r>
          </a:p>
        </p:txBody>
      </p:sp>
      <p:sp>
        <p:nvSpPr>
          <p:cNvPr id="11268" name="pole tekstowe 4"/>
          <p:cNvSpPr txBox="1">
            <a:spLocks noChangeArrowheads="1"/>
          </p:cNvSpPr>
          <p:nvPr/>
        </p:nvSpPr>
        <p:spPr bwMode="auto">
          <a:xfrm>
            <a:off x="5220072" y="1287924"/>
            <a:ext cx="3096344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Do robotników z ZISPO dołączyli pracownicy </a:t>
            </a: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z </a:t>
            </a:r>
            <a:r>
              <a:rPr lang="pl-PL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innych poznańskich zakładów min.: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Zakładów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Naprawczych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Taboru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Kolejowego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Miejskiego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Przedsiębiorstwa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Komunikacyjnego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Poznańskich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Zakładów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Przemysłu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Odzieżowego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im.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Komuny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Paryskiej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,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Zakładów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Graficznych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endParaRPr lang="pl-PL" altLang="pl-PL" sz="20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de-DE" altLang="pl-PL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im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.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Marcina</a:t>
            </a:r>
            <a:r>
              <a:rPr lang="de-DE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de-DE" altLang="pl-PL" sz="2000" dirty="0" err="1">
                <a:solidFill>
                  <a:schemeClr val="bg1"/>
                </a:solidFill>
                <a:latin typeface="Cambria" panose="02040503050406030204" pitchFamily="18" charset="0"/>
              </a:rPr>
              <a:t>Kasprzaka</a:t>
            </a:r>
            <a:r>
              <a:rPr lang="pl-PL" altLang="pl-PL" sz="2000" dirty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" y="0"/>
            <a:ext cx="9143086" cy="6858000"/>
          </a:xfrm>
          <a:prstGeom prst="rect">
            <a:avLst/>
          </a:prstGeom>
        </p:spPr>
      </p:pic>
      <p:pic>
        <p:nvPicPr>
          <p:cNvPr id="12290" name="Picture 2" descr="13"/>
          <p:cNvPicPr>
            <a:picLocks noChangeAspect="1" noChangeArrowheads="1"/>
          </p:cNvPicPr>
          <p:nvPr/>
        </p:nvPicPr>
        <p:blipFill rotWithShape="1">
          <a:blip r:embed="rId5"/>
          <a:srcRect l="3537" t="10295" r="13777" b="4006"/>
          <a:stretch/>
        </p:blipFill>
        <p:spPr bwMode="auto">
          <a:xfrm>
            <a:off x="6588224" y="2537736"/>
            <a:ext cx="2165704" cy="17060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51520" y="283295"/>
            <a:ext cx="6480719" cy="76944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pl-PL" altLang="pl-PL" sz="800" b="1" dirty="0" smtClean="0">
              <a:latin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pl-PL" altLang="pl-PL" sz="2400" b="1" dirty="0" smtClean="0">
                <a:solidFill>
                  <a:schemeClr val="accent3"/>
                </a:solidFill>
                <a:latin typeface="Cambria" panose="02040503050406030204" pitchFamily="18" charset="0"/>
              </a:rPr>
              <a:t>Robotnicze </a:t>
            </a:r>
            <a:r>
              <a:rPr lang="pl-PL" altLang="pl-PL" sz="2400" b="1" dirty="0">
                <a:solidFill>
                  <a:schemeClr val="accent3"/>
                </a:solidFill>
                <a:latin typeface="Cambria" panose="02040503050406030204" pitchFamily="18" charset="0"/>
              </a:rPr>
              <a:t>żądania</a:t>
            </a:r>
          </a:p>
        </p:txBody>
      </p:sp>
      <p:pic>
        <p:nvPicPr>
          <p:cNvPr id="12293" name="Picture 5" descr="S58S"/>
          <p:cNvPicPr>
            <a:picLocks noChangeAspect="1" noChangeArrowheads="1"/>
          </p:cNvPicPr>
          <p:nvPr/>
        </p:nvPicPr>
        <p:blipFill rotWithShape="1">
          <a:blip r:embed="rId6"/>
          <a:srcRect l="4167" t="5201" r="6239" b="4305"/>
          <a:stretch/>
        </p:blipFill>
        <p:spPr bwMode="auto">
          <a:xfrm>
            <a:off x="447638" y="1343212"/>
            <a:ext cx="5593402" cy="47554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294" name="Picture 7" descr="http://czerwiec56.ipn.gov.pl/dokumenty/zalaczniki/22-26105.jpg"/>
          <p:cNvPicPr>
            <a:picLocks noChangeAspect="1" noChangeArrowheads="1"/>
          </p:cNvPicPr>
          <p:nvPr/>
        </p:nvPicPr>
        <p:blipFill rotWithShape="1">
          <a:blip r:embed="rId7"/>
          <a:srcRect l="3976" t="3707" r="7825" b="6750"/>
          <a:stretch/>
        </p:blipFill>
        <p:spPr bwMode="auto">
          <a:xfrm>
            <a:off x="6588224" y="593105"/>
            <a:ext cx="2165704" cy="181981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530" name="AutoShape 2" descr="https://poczta.ipn.gov.pl/owa/service.svc/s/GetFileAttachment?id=AAMkAGVjY2U5ZWU3LTg5ODItNDA3ZS1iZjUxLTQxMTM3YTExYzMyNQBGAAAAAACy8kMUrUxwR4J6r5JfqAmHBwCbV8xe4KtaRo%2FxdNELyD%2BLAAAAAAEMAACbV8xe4KtaRo%2FxdNELyD%2BLAAJOg46aAAABEgAQAKK5Fq6%2BRohFq6XaUTB1HAQ%3D&amp;isImagePreview=True&amp;X-OWA-CANARY=RIQRvlbWTkazaLdrkoq_M4iqoJs99tYIYP8pHvsZQu5HtZctnVgsJlvQe5lGF6cWZcoAk65BQ5Q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2532" name="AutoShape 4" descr="https://poczta.ipn.gov.pl/owa/service.svc/s/GetFileAttachment?id=AAMkAGVjY2U5ZWU3LTg5ODItNDA3ZS1iZjUxLTQxMTM3YTExYzMyNQBGAAAAAACy8kMUrUxwR4J6r5JfqAmHBwCbV8xe4KtaRo%2FxdNELyD%2BLAAAAAAEMAACbV8xe4KtaRo%2FxdNELyD%2BLAAJOg46aAAABEgAQAKK5Fq6%2BRohFq6XaUTB1HAQ%3D&amp;isImagePreview=True&amp;X-OWA-CANARY=RIQRvlbWTkazaLdrkoq_M4iqoJs99tYIYP8pHvsZQu5HtZctnVgsJlvQe5lGF6cWZcoAk65BQ5Q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2533" name="Picture 5" descr="C:\Users\mszczesiak\Desktop\teka Irmina Samulska\17 VI\slajd 6.JPG"/>
          <p:cNvPicPr>
            <a:picLocks noChangeAspect="1" noChangeArrowheads="1"/>
          </p:cNvPicPr>
          <p:nvPr/>
        </p:nvPicPr>
        <p:blipFill rotWithShape="1">
          <a:blip r:embed="rId8" cstate="print"/>
          <a:srcRect l="4590" t="4266" r="20745" b="3933"/>
          <a:stretch/>
        </p:blipFill>
        <p:spPr bwMode="auto">
          <a:xfrm>
            <a:off x="6588224" y="4358116"/>
            <a:ext cx="2165704" cy="19406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Prostokąt 2"/>
          <p:cNvSpPr/>
          <p:nvPr/>
        </p:nvSpPr>
        <p:spPr>
          <a:xfrm>
            <a:off x="6084168" y="6216264"/>
            <a:ext cx="5040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800" dirty="0"/>
              <a:t>AIPN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3314" name="Picture 2" descr="http://czerwiec56.ipn.gov.pl/dokumenty/zalaczniki/22-26113.jpg"/>
          <p:cNvPicPr>
            <a:picLocks noChangeAspect="1" noChangeArrowheads="1"/>
          </p:cNvPicPr>
          <p:nvPr/>
        </p:nvPicPr>
        <p:blipFill rotWithShape="1">
          <a:blip r:embed="rId4"/>
          <a:srcRect l="4247" t="4824" r="7979" b="3491"/>
          <a:stretch/>
        </p:blipFill>
        <p:spPr bwMode="auto">
          <a:xfrm>
            <a:off x="481370" y="1132610"/>
            <a:ext cx="5042412" cy="41456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315" name="Picture 4" descr="http://czerwiec56.ipn.gov.pl/dokumenty/zalaczniki/22-26116.jpg"/>
          <p:cNvPicPr>
            <a:picLocks noChangeAspect="1" noChangeArrowheads="1"/>
          </p:cNvPicPr>
          <p:nvPr/>
        </p:nvPicPr>
        <p:blipFill rotWithShape="1">
          <a:blip r:embed="rId5"/>
          <a:srcRect l="5253" t="5545" r="18463" b="4299"/>
          <a:stretch/>
        </p:blipFill>
        <p:spPr bwMode="auto">
          <a:xfrm>
            <a:off x="6092640" y="595994"/>
            <a:ext cx="2655824" cy="27363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316" name="Picture 6" descr="http://czerwiec56.ipn.gov.pl/dokumenty/zalaczniki/22-26114.jpg"/>
          <p:cNvPicPr>
            <a:picLocks noChangeAspect="1" noChangeArrowheads="1"/>
          </p:cNvPicPr>
          <p:nvPr/>
        </p:nvPicPr>
        <p:blipFill rotWithShape="1">
          <a:blip r:embed="rId6"/>
          <a:srcRect l="4067" t="5045" r="9016" b="4611"/>
          <a:stretch/>
        </p:blipFill>
        <p:spPr bwMode="auto">
          <a:xfrm>
            <a:off x="6084168" y="3580113"/>
            <a:ext cx="2664296" cy="27292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215603" y="519063"/>
            <a:ext cx="35643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pl-PL" altLang="pl-PL" sz="2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„</a:t>
            </a:r>
            <a:r>
              <a:rPr lang="pl-PL" altLang="pl-PL" sz="2400" b="1" dirty="0">
                <a:solidFill>
                  <a:srgbClr val="C00000"/>
                </a:solidFill>
                <a:latin typeface="Cambria" panose="02040503050406030204" pitchFamily="18" charset="0"/>
              </a:rPr>
              <a:t>Precz z bolszewizmem</a:t>
            </a:r>
            <a:r>
              <a:rPr lang="pl-PL" altLang="pl-PL" b="1" dirty="0">
                <a:solidFill>
                  <a:srgbClr val="C00000"/>
                </a:solidFill>
                <a:latin typeface="Cambria" panose="02040503050406030204" pitchFamily="18" charset="0"/>
              </a:rPr>
              <a:t>”</a:t>
            </a:r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287523" y="5278306"/>
            <a:ext cx="36364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2400" dirty="0">
                <a:latin typeface="Cambria" panose="02040503050406030204" pitchFamily="18" charset="0"/>
              </a:rPr>
              <a:t>„Precz z komunistami”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899592" y="5750041"/>
            <a:ext cx="3960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2400" dirty="0" smtClean="0">
                <a:latin typeface="Cambria" panose="02040503050406030204" pitchFamily="18" charset="0"/>
              </a:rPr>
              <a:t>    „</a:t>
            </a:r>
            <a:r>
              <a:rPr lang="pl-PL" altLang="pl-PL" sz="2400" dirty="0">
                <a:latin typeface="Cambria" panose="02040503050406030204" pitchFamily="18" charset="0"/>
              </a:rPr>
              <a:t>My chcemy wolności”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580112" y="5013176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800" dirty="0" smtClean="0"/>
          </a:p>
          <a:p>
            <a:endParaRPr lang="pl-PL" sz="800" dirty="0"/>
          </a:p>
          <a:p>
            <a:r>
              <a:rPr lang="pl-PL" sz="800" dirty="0" smtClean="0"/>
              <a:t>AIPN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4339" name="Picture 3" descr="S01D"/>
          <p:cNvPicPr>
            <a:picLocks noChangeAspect="1" noChangeArrowheads="1"/>
          </p:cNvPicPr>
          <p:nvPr/>
        </p:nvPicPr>
        <p:blipFill rotWithShape="1">
          <a:blip r:embed="rId5"/>
          <a:srcRect l="2312" t="3408" r="3549" b="2452"/>
          <a:stretch/>
        </p:blipFill>
        <p:spPr bwMode="auto">
          <a:xfrm>
            <a:off x="301093" y="818707"/>
            <a:ext cx="5196170" cy="39609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2824" y="5074096"/>
            <a:ext cx="5717328" cy="1200329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Tłum zgromadzony w centrum Poznania, </a:t>
            </a: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w </a:t>
            </a:r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pobliżu siedziby Miejskiej Rady Narodowej </a:t>
            </a: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w </a:t>
            </a: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Zamku </a:t>
            </a:r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Cesarskim) oraz siedziby Komitetu Wojewódzkiego Polskiej Zjednoczonej Partii </a:t>
            </a: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Robotniczej.</a:t>
            </a:r>
            <a:endParaRPr lang="pl-PL" altLang="pl-P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5408" y="1417312"/>
            <a:ext cx="3258476" cy="301115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575531" y="4596063"/>
            <a:ext cx="9576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800" dirty="0" smtClean="0"/>
          </a:p>
          <a:p>
            <a:r>
              <a:rPr lang="pl-PL" sz="800" dirty="0" smtClean="0"/>
              <a:t>AIPN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5362" name="Picture 3" descr="plac MRN"/>
          <p:cNvPicPr>
            <a:picLocks noChangeAspect="1" noChangeArrowheads="1"/>
          </p:cNvPicPr>
          <p:nvPr/>
        </p:nvPicPr>
        <p:blipFill rotWithShape="1">
          <a:blip r:embed="rId4"/>
          <a:srcRect l="869" t="3486" r="3200" b="5932"/>
          <a:stretch/>
        </p:blipFill>
        <p:spPr bwMode="auto">
          <a:xfrm>
            <a:off x="289788" y="830447"/>
            <a:ext cx="3760440" cy="2974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S07D"/>
          <p:cNvPicPr>
            <a:picLocks noChangeAspect="1" noChangeArrowheads="1"/>
          </p:cNvPicPr>
          <p:nvPr/>
        </p:nvPicPr>
        <p:blipFill rotWithShape="1">
          <a:blip r:embed="rId5"/>
          <a:srcRect l="2733" t="4549" r="4869" b="4511"/>
          <a:stretch/>
        </p:blipFill>
        <p:spPr bwMode="auto">
          <a:xfrm>
            <a:off x="4218824" y="1953087"/>
            <a:ext cx="4630614" cy="34729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364" name="Line 6"/>
          <p:cNvSpPr>
            <a:spLocks noChangeShapeType="1"/>
          </p:cNvSpPr>
          <p:nvPr/>
        </p:nvSpPr>
        <p:spPr bwMode="auto">
          <a:xfrm flipV="1">
            <a:off x="121192" y="1891209"/>
            <a:ext cx="2133600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5365" name="Line 7"/>
          <p:cNvSpPr>
            <a:spLocks noChangeShapeType="1"/>
          </p:cNvSpPr>
          <p:nvPr/>
        </p:nvSpPr>
        <p:spPr bwMode="auto">
          <a:xfrm flipV="1">
            <a:off x="289788" y="2196009"/>
            <a:ext cx="3200400" cy="457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5367" name="Prostokąt 1"/>
          <p:cNvSpPr>
            <a:spLocks noChangeArrowheads="1"/>
          </p:cNvSpPr>
          <p:nvPr/>
        </p:nvSpPr>
        <p:spPr bwMode="auto">
          <a:xfrm>
            <a:off x="179512" y="4000996"/>
            <a:ext cx="379870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Rozmowy delegacji protestujących </a:t>
            </a: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z </a:t>
            </a:r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przewodniczącym Prezydium Miejskiej Rady Narodowej Franciszkiem Frąckowiakiem </a:t>
            </a: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/>
            </a:r>
            <a:b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oraz </a:t>
            </a:r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Sekretarzem Komitetu Wojewódzkiego Polskiej Zjednoczonej Partii Robotniczej, Wincentym Kraśką.</a:t>
            </a:r>
          </a:p>
        </p:txBody>
      </p:sp>
      <p:sp>
        <p:nvSpPr>
          <p:cNvPr id="15368" name="pole tekstowe 2"/>
          <p:cNvSpPr txBox="1">
            <a:spLocks noChangeArrowheads="1"/>
          </p:cNvSpPr>
          <p:nvPr/>
        </p:nvSpPr>
        <p:spPr bwMode="auto">
          <a:xfrm>
            <a:off x="5021828" y="5631586"/>
            <a:ext cx="30785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dirty="0">
                <a:solidFill>
                  <a:schemeClr val="bg1"/>
                </a:solidFill>
                <a:latin typeface="Cambria" panose="02040503050406030204" pitchFamily="18" charset="0"/>
              </a:rPr>
              <a:t>Demonstranci żądali rozmów z władzami </a:t>
            </a:r>
            <a:r>
              <a:rPr lang="pl-PL" altLang="pl-PL" dirty="0" smtClean="0">
                <a:solidFill>
                  <a:schemeClr val="bg1"/>
                </a:solidFill>
                <a:latin typeface="Cambria" panose="02040503050406030204" pitchFamily="18" charset="0"/>
              </a:rPr>
              <a:t>centralnymi. </a:t>
            </a:r>
            <a:endParaRPr lang="pl-PL" altLang="pl-PL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157732" y="5431277"/>
            <a:ext cx="8640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smtClean="0"/>
              <a:t>AIPN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dlewnia metal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3697</TotalTime>
  <Words>485</Words>
  <Application>Microsoft Office PowerPoint</Application>
  <PresentationFormat>Pokaz na ekranie (4:3)</PresentationFormat>
  <Paragraphs>141</Paragraphs>
  <Slides>31</Slides>
  <Notes>7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40" baseType="lpstr">
      <vt:lpstr>Arial Unicode MS</vt:lpstr>
      <vt:lpstr>Arial</vt:lpstr>
      <vt:lpstr>Calibri</vt:lpstr>
      <vt:lpstr>Cambria</vt:lpstr>
      <vt:lpstr>Constantia</vt:lpstr>
      <vt:lpstr>Lucida Sans Unicode</vt:lpstr>
      <vt:lpstr>Times New Roman</vt:lpstr>
      <vt:lpstr>Wingdings 2</vt:lpstr>
      <vt:lpstr>Papier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Marta Szczesiak</dc:creator>
  <cp:lastModifiedBy>Witold Sobócki</cp:lastModifiedBy>
  <cp:revision>244</cp:revision>
  <dcterms:modified xsi:type="dcterms:W3CDTF">2019-11-06T08:47:42Z</dcterms:modified>
</cp:coreProperties>
</file>