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1" r:id="rId1"/>
  </p:sldMasterIdLst>
  <p:notesMasterIdLst>
    <p:notesMasterId r:id="rId12"/>
  </p:notesMasterIdLst>
  <p:sldIdLst>
    <p:sldId id="259" r:id="rId2"/>
    <p:sldId id="256" r:id="rId3"/>
    <p:sldId id="267" r:id="rId4"/>
    <p:sldId id="261" r:id="rId5"/>
    <p:sldId id="262" r:id="rId6"/>
    <p:sldId id="263" r:id="rId7"/>
    <p:sldId id="264" r:id="rId8"/>
    <p:sldId id="265" r:id="rId9"/>
    <p:sldId id="266" r:id="rId10"/>
    <p:sldId id="268" r:id="rId11"/>
  </p:sldIdLst>
  <p:sldSz cx="12192000" cy="6858000"/>
  <p:notesSz cx="7559675" cy="10691813"/>
  <p:embeddedFontLst>
    <p:embeddedFont>
      <p:font typeface="Memoria" pitchFamily="2" charset="-18"/>
      <p:regular r:id="rId13"/>
      <p:bold r:id="rId14"/>
      <p:italic r:id="rId15"/>
      <p:boldItalic r:id="rId16"/>
    </p:embeddedFont>
    <p:embeddedFont>
      <p:font typeface="Figtree" pitchFamily="2" charset="0"/>
      <p:regular r:id="rId17"/>
      <p:bold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1" roundtripDataSignature="AMtx7mhWf/IbgL8E2g6FfzojaYSYiXp5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C8372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3025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06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321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464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00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71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869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419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3cc0a9ad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03cc0a9add_0_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31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46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69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Title, Content over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3124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Title, 4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7" name="Google Shape;47;p23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9500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3972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53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88774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itle, 2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8" name="Google Shape;18;p1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7211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3558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Centered 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8306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itle, 2 Content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Google Shape;26;p1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7" name="Google Shape;27;p1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3551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Title Content and 2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2" name="Google Shape;32;p20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44180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itle, 2 Content over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l-PL" smtClean="0"/>
              <a:t>Kliknij, aby edytować styl</a:t>
            </a:r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03676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862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9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646538" y="789564"/>
            <a:ext cx="121911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024065" y="4492470"/>
            <a:ext cx="9923700" cy="16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0" y="457200"/>
            <a:ext cx="121911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662" y="992975"/>
            <a:ext cx="3987359" cy="57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7" y="475191"/>
            <a:ext cx="3185438" cy="1591837"/>
          </a:xfrm>
          <a:prstGeom prst="rect">
            <a:avLst/>
          </a:prstGeom>
        </p:spPr>
      </p:pic>
      <p:sp>
        <p:nvSpPr>
          <p:cNvPr id="61" name="Google Shape;61;p1"/>
          <p:cNvSpPr/>
          <p:nvPr/>
        </p:nvSpPr>
        <p:spPr>
          <a:xfrm>
            <a:off x="646537" y="2113230"/>
            <a:ext cx="10795185" cy="41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l-PL" sz="3200" b="1" i="0" u="none" strike="noStrike" cap="none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  <a:sym typeface="Arial"/>
              </a:rPr>
              <a:t>Ceremonia 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przekazania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nieśmiertelnika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śp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.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starszego sierżanta 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Franciszka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Żbikowskiego</a:t>
            </a:r>
          </a:p>
          <a:p>
            <a:pPr lvl="0">
              <a:lnSpc>
                <a:spcPct val="120000"/>
              </a:lnSpc>
              <a:buSzPts val="2700"/>
            </a:pP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A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ceremony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of </a:t>
            </a:r>
            <a:r>
              <a:rPr lang="pl-PL" sz="2000" i="1" dirty="0" err="1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returning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MSG. Franciszek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Żbikowski’s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ID </a:t>
            </a:r>
            <a:r>
              <a:rPr lang="pl-PL" sz="2000" i="1" dirty="0" err="1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tags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to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his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relatives</a:t>
            </a:r>
            <a:endParaRPr lang="pl-PL" sz="2000" i="1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pl-PL" sz="2800" b="1" dirty="0" smtClean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Warszawa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, 19 lipca 2023 </a:t>
            </a: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r.</a:t>
            </a: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Przystanek 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Historia </a:t>
            </a:r>
            <a:endParaRPr lang="pl-PL" sz="1800" dirty="0" smtClean="0">
              <a:solidFill>
                <a:schemeClr val="tx1"/>
              </a:solidFill>
              <a:latin typeface="Figtree" pitchFamily="2" charset="0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Centrum Edukacyjne Instytutu 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Pamięci Narodowej im. Janusza </a:t>
            </a: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Kurtyki</a:t>
            </a:r>
          </a:p>
          <a:p>
            <a:pPr lvl="0">
              <a:lnSpc>
                <a:spcPct val="90000"/>
              </a:lnSpc>
              <a:buSzPts val="2800"/>
            </a:pPr>
            <a:endParaRPr lang="pl-PL" sz="1800" dirty="0" smtClean="0">
              <a:solidFill>
                <a:schemeClr val="tx1"/>
              </a:solidFill>
              <a:latin typeface="Figtree" pitchFamily="2" charset="0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i="1" dirty="0" err="1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Warsaw</a:t>
            </a:r>
            <a:r>
              <a:rPr lang="pl-PL" sz="1800" i="1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, 19 </a:t>
            </a:r>
            <a:r>
              <a:rPr lang="pl-PL" sz="1800" i="1" dirty="0" err="1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July</a:t>
            </a:r>
            <a:r>
              <a:rPr lang="pl-PL" sz="1800" i="1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 2023 </a:t>
            </a:r>
          </a:p>
          <a:p>
            <a:r>
              <a:rPr lang="pl-PL" sz="1800" i="1" dirty="0">
                <a:latin typeface="Figtree" pitchFamily="2" charset="0"/>
                <a:ea typeface="Memoria" pitchFamily="2" charset="-18"/>
              </a:rPr>
              <a:t>The 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IPN History Point</a:t>
            </a:r>
            <a:r>
              <a:rPr lang="pl-PL" sz="1800" i="1" dirty="0">
                <a:latin typeface="Figtree" pitchFamily="2" charset="0"/>
                <a:ea typeface="Memoria" pitchFamily="2" charset="-18"/>
              </a:rPr>
              <a:t> </a:t>
            </a:r>
          </a:p>
          <a:p>
            <a:r>
              <a:rPr lang="en-US" sz="1800" i="1" dirty="0" err="1">
                <a:latin typeface="Figtree" pitchFamily="2" charset="0"/>
                <a:ea typeface="Memoria" pitchFamily="2" charset="-18"/>
              </a:rPr>
              <a:t>Janusz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 </a:t>
            </a:r>
            <a:r>
              <a:rPr lang="en-US" sz="1800" i="1" dirty="0" err="1">
                <a:latin typeface="Figtree" pitchFamily="2" charset="0"/>
                <a:ea typeface="Memoria" pitchFamily="2" charset="-18"/>
              </a:rPr>
              <a:t>Kurtyka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 Educational Center</a:t>
            </a:r>
          </a:p>
          <a:p>
            <a:pPr lvl="0">
              <a:lnSpc>
                <a:spcPct val="90000"/>
              </a:lnSpc>
              <a:buSzPts val="2800"/>
            </a:pPr>
            <a:endParaRPr sz="1800" b="1" u="none" strike="noStrike" cap="none" dirty="0">
              <a:solidFill>
                <a:schemeClr val="tx1"/>
              </a:solidFill>
              <a:latin typeface="Memoria" pitchFamily="2" charset="-18"/>
              <a:ea typeface="Memoria" pitchFamily="2" charset="-18"/>
              <a:sym typeface="Arial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/>
          <p:nvPr/>
        </p:nvSpPr>
        <p:spPr>
          <a:xfrm>
            <a:off x="646538" y="789564"/>
            <a:ext cx="121911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2024065" y="4492470"/>
            <a:ext cx="9923700" cy="16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000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0" y="457200"/>
            <a:ext cx="12191100" cy="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2662" y="992975"/>
            <a:ext cx="3987359" cy="57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47" y="475191"/>
            <a:ext cx="3185438" cy="1591837"/>
          </a:xfrm>
          <a:prstGeom prst="rect">
            <a:avLst/>
          </a:prstGeom>
        </p:spPr>
      </p:pic>
      <p:sp>
        <p:nvSpPr>
          <p:cNvPr id="61" name="Google Shape;61;p1"/>
          <p:cNvSpPr/>
          <p:nvPr/>
        </p:nvSpPr>
        <p:spPr>
          <a:xfrm>
            <a:off x="646537" y="2113230"/>
            <a:ext cx="10795185" cy="415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l-PL" sz="3200" b="1" i="0" u="none" strike="noStrike" cap="none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  <a:sym typeface="Arial"/>
              </a:rPr>
              <a:t>Ceremonia 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przekazania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nieśmiertelnika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ś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p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.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starszego sierżanta </a:t>
            </a:r>
            <a:r>
              <a:rPr lang="pl-PL" sz="32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Franciszka </a:t>
            </a:r>
            <a:r>
              <a:rPr lang="pl-PL" sz="32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Żbikowskiego</a:t>
            </a:r>
          </a:p>
          <a:p>
            <a:pPr lvl="0">
              <a:lnSpc>
                <a:spcPct val="120000"/>
              </a:lnSpc>
              <a:buSzPts val="2700"/>
            </a:pP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A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ceremony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of </a:t>
            </a:r>
            <a:r>
              <a:rPr lang="pl-PL" sz="2000" i="1" dirty="0" err="1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returning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MSG. Franciszek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Żbikowski’s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ID </a:t>
            </a:r>
            <a:r>
              <a:rPr lang="pl-PL" sz="2000" i="1" dirty="0" err="1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tags</a:t>
            </a:r>
            <a:r>
              <a:rPr lang="pl-PL" sz="2000" i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to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his</a:t>
            </a:r>
            <a:r>
              <a:rPr lang="pl-PL" sz="2000" i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  <a:r>
              <a:rPr lang="pl-PL" sz="2000" i="1" dirty="0" err="1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relatives</a:t>
            </a:r>
            <a:endParaRPr lang="pl-PL" sz="2000" i="1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pl-PL" sz="2800" b="1" dirty="0" smtClean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Warszawa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, 19 lipca 2023 </a:t>
            </a: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r.</a:t>
            </a: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Przystanek 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Historia </a:t>
            </a:r>
            <a:endParaRPr lang="pl-PL" sz="1800" dirty="0" smtClean="0">
              <a:solidFill>
                <a:schemeClr val="tx1"/>
              </a:solidFill>
              <a:latin typeface="Figtree" pitchFamily="2" charset="0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Centrum Edukacyjne Instytutu </a:t>
            </a:r>
            <a:r>
              <a:rPr lang="pl-PL" sz="1800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Pamięci Narodowej im. Janusza </a:t>
            </a:r>
            <a:r>
              <a:rPr lang="pl-PL" sz="1800" dirty="0" smtClean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Kurtyki</a:t>
            </a:r>
          </a:p>
          <a:p>
            <a:pPr lvl="0">
              <a:lnSpc>
                <a:spcPct val="90000"/>
              </a:lnSpc>
              <a:buSzPts val="2800"/>
            </a:pPr>
            <a:endParaRPr lang="pl-PL" sz="1800" dirty="0" smtClean="0">
              <a:solidFill>
                <a:schemeClr val="tx1"/>
              </a:solidFill>
              <a:latin typeface="Figtree" pitchFamily="2" charset="0"/>
              <a:ea typeface="Memoria" pitchFamily="2" charset="-18"/>
            </a:endParaRPr>
          </a:p>
          <a:p>
            <a:pPr lvl="0">
              <a:lnSpc>
                <a:spcPct val="90000"/>
              </a:lnSpc>
              <a:buSzPts val="2800"/>
            </a:pPr>
            <a:r>
              <a:rPr lang="pl-PL" sz="1800" i="1" dirty="0" err="1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Warsaw</a:t>
            </a:r>
            <a:r>
              <a:rPr lang="pl-PL" sz="1800" i="1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, 19 </a:t>
            </a:r>
            <a:r>
              <a:rPr lang="pl-PL" sz="1800" i="1" dirty="0" err="1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July</a:t>
            </a:r>
            <a:r>
              <a:rPr lang="pl-PL" sz="1800" i="1" dirty="0">
                <a:solidFill>
                  <a:schemeClr val="tx1"/>
                </a:solidFill>
                <a:latin typeface="Figtree" pitchFamily="2" charset="0"/>
                <a:ea typeface="Memoria" pitchFamily="2" charset="-18"/>
              </a:rPr>
              <a:t> 2023 </a:t>
            </a:r>
          </a:p>
          <a:p>
            <a:r>
              <a:rPr lang="pl-PL" sz="1800" i="1" dirty="0">
                <a:latin typeface="Figtree" pitchFamily="2" charset="0"/>
                <a:ea typeface="Memoria" pitchFamily="2" charset="-18"/>
              </a:rPr>
              <a:t>The 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IPN History Point</a:t>
            </a:r>
            <a:r>
              <a:rPr lang="pl-PL" sz="1800" i="1" dirty="0">
                <a:latin typeface="Figtree" pitchFamily="2" charset="0"/>
                <a:ea typeface="Memoria" pitchFamily="2" charset="-18"/>
              </a:rPr>
              <a:t> </a:t>
            </a:r>
          </a:p>
          <a:p>
            <a:r>
              <a:rPr lang="en-US" sz="1800" i="1" dirty="0" err="1">
                <a:latin typeface="Figtree" pitchFamily="2" charset="0"/>
                <a:ea typeface="Memoria" pitchFamily="2" charset="-18"/>
              </a:rPr>
              <a:t>Janusz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 </a:t>
            </a:r>
            <a:r>
              <a:rPr lang="en-US" sz="1800" i="1" dirty="0" err="1">
                <a:latin typeface="Figtree" pitchFamily="2" charset="0"/>
                <a:ea typeface="Memoria" pitchFamily="2" charset="-18"/>
              </a:rPr>
              <a:t>Kurtyka</a:t>
            </a:r>
            <a:r>
              <a:rPr lang="en-US" sz="1800" i="1" dirty="0">
                <a:latin typeface="Figtree" pitchFamily="2" charset="0"/>
                <a:ea typeface="Memoria" pitchFamily="2" charset="-18"/>
              </a:rPr>
              <a:t> Educational Center</a:t>
            </a:r>
          </a:p>
          <a:p>
            <a:pPr lvl="0">
              <a:lnSpc>
                <a:spcPct val="90000"/>
              </a:lnSpc>
              <a:buSzPts val="2800"/>
            </a:pPr>
            <a:endParaRPr sz="1800" b="1" u="none" strike="noStrike" cap="none" dirty="0">
              <a:solidFill>
                <a:schemeClr val="tx1"/>
              </a:solidFill>
              <a:latin typeface="Memoria" pitchFamily="2" charset="-18"/>
              <a:ea typeface="Memoria" pitchFamily="2" charset="-18"/>
              <a:sym typeface="Arial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1;g103cc0a9add_0_14"/>
          <p:cNvSpPr txBox="1"/>
          <p:nvPr/>
        </p:nvSpPr>
        <p:spPr>
          <a:xfrm>
            <a:off x="646538" y="2713465"/>
            <a:ext cx="5287500" cy="281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800" b="1" dirty="0" smtClean="0">
                <a:latin typeface="Memoria" pitchFamily="2" charset="-18"/>
                <a:ea typeface="Memoria" pitchFamily="2" charset="-18"/>
              </a:rPr>
              <a:t>starszy sierżant </a:t>
            </a:r>
            <a:br>
              <a:rPr lang="pl-PL" sz="2800" b="1" dirty="0" smtClean="0">
                <a:latin typeface="Memoria" pitchFamily="2" charset="-18"/>
                <a:ea typeface="Memoria" pitchFamily="2" charset="-18"/>
              </a:rPr>
            </a:br>
            <a:r>
              <a:rPr lang="pl-PL" sz="2800" b="1" dirty="0" smtClean="0">
                <a:latin typeface="Memoria" pitchFamily="2" charset="-18"/>
                <a:ea typeface="Memoria" pitchFamily="2" charset="-18"/>
              </a:rPr>
              <a:t>Franciszek </a:t>
            </a:r>
            <a:r>
              <a:rPr lang="pl-PL" sz="2800" b="1" dirty="0">
                <a:latin typeface="Memoria" pitchFamily="2" charset="-18"/>
                <a:ea typeface="Memoria" pitchFamily="2" charset="-18"/>
              </a:rPr>
              <a:t>Żbikowski </a:t>
            </a:r>
            <a:r>
              <a:rPr lang="pl-PL" sz="2800" b="1" dirty="0" smtClean="0">
                <a:latin typeface="Memoria" pitchFamily="2" charset="-18"/>
                <a:ea typeface="Memoria" pitchFamily="2" charset="-18"/>
              </a:rPr>
              <a:t/>
            </a:r>
            <a:br>
              <a:rPr lang="pl-PL" sz="2800" b="1" dirty="0" smtClean="0">
                <a:latin typeface="Memoria" pitchFamily="2" charset="-18"/>
                <a:ea typeface="Memoria" pitchFamily="2" charset="-18"/>
              </a:rPr>
            </a:br>
            <a:r>
              <a:rPr lang="pl-PL" sz="2800" b="1" dirty="0" smtClean="0">
                <a:latin typeface="Memoria" pitchFamily="2" charset="-18"/>
                <a:ea typeface="Memoria" pitchFamily="2" charset="-18"/>
              </a:rPr>
              <a:t>1903</a:t>
            </a:r>
            <a:r>
              <a:rPr lang="pl-PL" sz="2800" dirty="0">
                <a:latin typeface="Memoria" pitchFamily="2" charset="-18"/>
                <a:ea typeface="Memoria" pitchFamily="2" charset="-18"/>
              </a:rPr>
              <a:t>–</a:t>
            </a:r>
            <a:r>
              <a:rPr lang="pl-PL" sz="2800" b="1" dirty="0" smtClean="0">
                <a:latin typeface="Memoria" pitchFamily="2" charset="-18"/>
                <a:ea typeface="Memoria" pitchFamily="2" charset="-18"/>
              </a:rPr>
              <a:t>1983</a:t>
            </a:r>
            <a:endParaRPr sz="2800" b="1" dirty="0">
              <a:latin typeface="Memoria" pitchFamily="2" charset="-18"/>
              <a:ea typeface="Memoria" pitchFamily="2" charset="-1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b="1" dirty="0">
              <a:latin typeface="Memoria" pitchFamily="2" charset="-18"/>
              <a:ea typeface="Memoria" pitchFamily="2" charset="-18"/>
            </a:endParaRPr>
          </a:p>
          <a:p>
            <a:pPr lvl="0"/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>Master </a:t>
            </a:r>
            <a:r>
              <a:rPr lang="pl-PL" sz="2000" i="1" dirty="0" err="1" smtClean="0">
                <a:latin typeface="Memoria" pitchFamily="2" charset="-18"/>
                <a:ea typeface="Memoria" pitchFamily="2" charset="-18"/>
              </a:rPr>
              <a:t>Sergeant</a:t>
            </a:r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/>
            </a:r>
            <a:br>
              <a:rPr lang="pl-PL" sz="2000" i="1" dirty="0" smtClean="0">
                <a:latin typeface="Memoria" pitchFamily="2" charset="-18"/>
                <a:ea typeface="Memoria" pitchFamily="2" charset="-18"/>
              </a:rPr>
            </a:br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>Franciszek </a:t>
            </a:r>
            <a:r>
              <a:rPr lang="pl-PL" sz="2000" i="1" dirty="0">
                <a:latin typeface="Memoria" pitchFamily="2" charset="-18"/>
                <a:ea typeface="Memoria" pitchFamily="2" charset="-18"/>
              </a:rPr>
              <a:t>Żbikowski </a:t>
            </a:r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/>
            </a:r>
            <a:br>
              <a:rPr lang="pl-PL" sz="2000" i="1" dirty="0" smtClean="0">
                <a:latin typeface="Memoria" pitchFamily="2" charset="-18"/>
                <a:ea typeface="Memoria" pitchFamily="2" charset="-18"/>
              </a:rPr>
            </a:br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>1903</a:t>
            </a:r>
            <a:r>
              <a:rPr lang="pl-PL" sz="2000" i="1" dirty="0">
                <a:latin typeface="Memoria" pitchFamily="2" charset="-18"/>
                <a:ea typeface="Memoria" pitchFamily="2" charset="-18"/>
              </a:rPr>
              <a:t>–</a:t>
            </a:r>
            <a:r>
              <a:rPr lang="pl-PL" sz="2000" i="1" dirty="0" smtClean="0">
                <a:latin typeface="Memoria" pitchFamily="2" charset="-18"/>
                <a:ea typeface="Memoria" pitchFamily="2" charset="-18"/>
              </a:rPr>
              <a:t>1983</a:t>
            </a:r>
            <a:endParaRPr sz="2000" i="1" dirty="0">
              <a:latin typeface="Memoria" pitchFamily="2" charset="-18"/>
              <a:ea typeface="Memoria" pitchFamily="2" charset="-18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38" y="-161183"/>
            <a:ext cx="6257962" cy="7405872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38" y="-254001"/>
            <a:ext cx="6257962" cy="8333789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4"/>
            <a:ext cx="1051798" cy="43514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038" y="-447675"/>
            <a:ext cx="6257962" cy="887307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4"/>
            <a:ext cx="1051798" cy="43514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71;g103cc0a9add_0_14"/>
          <p:cNvSpPr txBox="1"/>
          <p:nvPr/>
        </p:nvSpPr>
        <p:spPr>
          <a:xfrm>
            <a:off x="646537" y="472570"/>
            <a:ext cx="4916063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Exodus</a:t>
            </a:r>
            <a:endParaRPr sz="2400" b="1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9" name="Google Shape;71;g103cc0a9add_0_14"/>
          <p:cNvSpPr txBox="1"/>
          <p:nvPr/>
        </p:nvSpPr>
        <p:spPr>
          <a:xfrm>
            <a:off x="646537" y="2113420"/>
            <a:ext cx="4916063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 smtClean="0">
                <a:latin typeface="Figtree" pitchFamily="2" charset="0"/>
              </a:rPr>
              <a:t>We </a:t>
            </a:r>
            <a:r>
              <a:rPr lang="pl-PL" dirty="0">
                <a:latin typeface="Figtree" pitchFamily="2" charset="0"/>
              </a:rPr>
              <a:t>wrześniu 1939 r. </a:t>
            </a:r>
            <a:r>
              <a:rPr lang="pl-PL" dirty="0" smtClean="0">
                <a:latin typeface="Figtree" pitchFamily="2" charset="0"/>
              </a:rPr>
              <a:t>Polacy podjęli heroiczną walkę 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z przeważającą siłą dwóch totalitaryzmów – III Rzeszą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i Związkiem Sowieckim. 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dirty="0" smtClean="0">
                <a:latin typeface="Figtree" pitchFamily="2" charset="0"/>
              </a:rPr>
              <a:t>Żołnierze </a:t>
            </a:r>
            <a:r>
              <a:rPr lang="pl-PL" dirty="0">
                <a:latin typeface="Figtree" pitchFamily="2" charset="0"/>
              </a:rPr>
              <a:t>Wojska Polskiego ewakuowali się </a:t>
            </a:r>
            <a:r>
              <a:rPr lang="pl-PL" dirty="0" smtClean="0">
                <a:latin typeface="Figtree" pitchFamily="2" charset="0"/>
              </a:rPr>
              <a:t>m.in. przez Bałkany na </a:t>
            </a:r>
            <a:r>
              <a:rPr lang="pl-PL" dirty="0">
                <a:latin typeface="Figtree" pitchFamily="2" charset="0"/>
              </a:rPr>
              <a:t>Bliski Wschód, gdzie w 1940 r. w Syrii powstała </a:t>
            </a:r>
            <a:r>
              <a:rPr lang="pl-PL" dirty="0" smtClean="0">
                <a:latin typeface="Figtree" pitchFamily="2" charset="0"/>
              </a:rPr>
              <a:t/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Brygada </a:t>
            </a:r>
            <a:r>
              <a:rPr lang="pl-PL" dirty="0">
                <a:latin typeface="Figtree" pitchFamily="2" charset="0"/>
              </a:rPr>
              <a:t>Strzelców </a:t>
            </a:r>
            <a:r>
              <a:rPr lang="pl-PL" dirty="0" smtClean="0">
                <a:latin typeface="Figtree" pitchFamily="2" charset="0"/>
              </a:rPr>
              <a:t>Karpackich.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In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September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1939,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Poles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stood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up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against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overwhelming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forces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of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two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invading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totalitarian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/>
            </a:r>
            <a:b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</a:br>
            <a:r>
              <a:rPr lang="pl-PL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regimes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– the Third Reich and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Soviet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Union. </a:t>
            </a:r>
          </a:p>
          <a:p>
            <a:endParaRPr lang="pl-PL" i="1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  <a:p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Some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Polish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Army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servicemen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relocated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to the Middle East via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Balkans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, and in 1940,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joined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Carpathian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Rifle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Brigade in Syria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.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0"/>
          <a:stretch/>
        </p:blipFill>
        <p:spPr>
          <a:xfrm>
            <a:off x="5934075" y="0"/>
            <a:ext cx="7514762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4"/>
            <a:ext cx="1051798" cy="435143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71;g103cc0a9add_0_14"/>
          <p:cNvSpPr txBox="1"/>
          <p:nvPr/>
        </p:nvSpPr>
        <p:spPr>
          <a:xfrm>
            <a:off x="646537" y="472570"/>
            <a:ext cx="4916063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400" b="1" dirty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Z</a:t>
            </a:r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domu niewoli</a:t>
            </a:r>
          </a:p>
          <a:p>
            <a:r>
              <a:rPr lang="pl-PL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emoria" pitchFamily="2" charset="-18"/>
                <a:ea typeface="Memoria" pitchFamily="2" charset="-18"/>
              </a:rPr>
              <a:t>O</a:t>
            </a:r>
            <a:r>
              <a:rPr lang="en-US" sz="2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moria" pitchFamily="2" charset="-18"/>
                <a:ea typeface="Memoria" pitchFamily="2" charset="-18"/>
              </a:rPr>
              <a:t>ut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Memoria" pitchFamily="2" charset="-18"/>
                <a:ea typeface="Memoria" pitchFamily="2" charset="-18"/>
              </a:rPr>
              <a:t> of the land of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moria" pitchFamily="2" charset="-18"/>
                <a:ea typeface="Memoria" pitchFamily="2" charset="-18"/>
              </a:rPr>
              <a:t>slavery</a:t>
            </a:r>
            <a:endParaRPr lang="pl-PL" sz="2000" i="1" dirty="0" smtClean="0">
              <a:solidFill>
                <a:schemeClr val="tx1">
                  <a:lumMod val="50000"/>
                  <a:lumOff val="50000"/>
                </a:schemeClr>
              </a:solidFill>
              <a:latin typeface="Memoria" pitchFamily="2" charset="-18"/>
              <a:ea typeface="Memoria" pitchFamily="2" charset="-18"/>
            </a:endParaRPr>
          </a:p>
          <a:p>
            <a:pPr lvl="0"/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 </a:t>
            </a:r>
          </a:p>
        </p:txBody>
      </p:sp>
      <p:sp>
        <p:nvSpPr>
          <p:cNvPr id="18" name="Google Shape;71;g103cc0a9add_0_14"/>
          <p:cNvSpPr txBox="1"/>
          <p:nvPr/>
        </p:nvSpPr>
        <p:spPr>
          <a:xfrm>
            <a:off x="646537" y="1682533"/>
            <a:ext cx="4808601" cy="384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 smtClean="0">
                <a:latin typeface="Figtree" pitchFamily="2" charset="0"/>
              </a:rPr>
              <a:t>Z zajętych przez </a:t>
            </a:r>
            <a:r>
              <a:rPr lang="pl-PL" dirty="0">
                <a:latin typeface="Figtree" pitchFamily="2" charset="0"/>
              </a:rPr>
              <a:t>Armię </a:t>
            </a:r>
            <a:r>
              <a:rPr lang="pl-PL" dirty="0" smtClean="0">
                <a:latin typeface="Figtree" pitchFamily="2" charset="0"/>
              </a:rPr>
              <a:t>Czerwoną </a:t>
            </a:r>
            <a:r>
              <a:rPr lang="pl-PL" dirty="0">
                <a:latin typeface="Figtree" pitchFamily="2" charset="0"/>
              </a:rPr>
              <a:t>K</a:t>
            </a:r>
            <a:r>
              <a:rPr lang="pl-PL" dirty="0" smtClean="0">
                <a:latin typeface="Figtree" pitchFamily="2" charset="0"/>
              </a:rPr>
              <a:t>resów </a:t>
            </a:r>
            <a:r>
              <a:rPr lang="pl-PL" dirty="0">
                <a:latin typeface="Figtree" pitchFamily="2" charset="0"/>
              </a:rPr>
              <a:t>Rzeczypospolitej ponad </a:t>
            </a:r>
            <a:r>
              <a:rPr lang="pl-PL" dirty="0" smtClean="0">
                <a:latin typeface="Figtree" pitchFamily="2" charset="0"/>
              </a:rPr>
              <a:t>350 tys. Polaków Sowieci deportowali do ZSRS. </a:t>
            </a:r>
          </a:p>
          <a:p>
            <a:r>
              <a:rPr lang="pl-PL" dirty="0" smtClean="0">
                <a:latin typeface="Figtree" pitchFamily="2" charset="0"/>
              </a:rPr>
              <a:t/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Po </a:t>
            </a:r>
            <a:r>
              <a:rPr lang="pl-PL" dirty="0">
                <a:latin typeface="Figtree" pitchFamily="2" charset="0"/>
              </a:rPr>
              <a:t>podpisaniu </a:t>
            </a:r>
            <a:r>
              <a:rPr lang="pl-PL" dirty="0" smtClean="0">
                <a:latin typeface="Figtree" pitchFamily="2" charset="0"/>
              </a:rPr>
              <a:t>układu </a:t>
            </a:r>
            <a:r>
              <a:rPr lang="pl-PL" dirty="0">
                <a:latin typeface="Figtree" pitchFamily="2" charset="0"/>
              </a:rPr>
              <a:t>Sikorski–</a:t>
            </a:r>
            <a:r>
              <a:rPr lang="pl-PL" dirty="0" err="1">
                <a:latin typeface="Figtree" pitchFamily="2" charset="0"/>
              </a:rPr>
              <a:t>Majski</a:t>
            </a:r>
            <a:r>
              <a:rPr lang="pl-PL" dirty="0">
                <a:latin typeface="Figtree" pitchFamily="2" charset="0"/>
              </a:rPr>
              <a:t> </a:t>
            </a:r>
            <a:r>
              <a:rPr lang="pl-PL" dirty="0" smtClean="0">
                <a:latin typeface="Figtree" pitchFamily="2" charset="0"/>
              </a:rPr>
              <a:t>i ogłoszeniu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tzw. amnestii stworzono Polską Armię pod dowództwem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gen. Władysława Andersa</a:t>
            </a:r>
            <a:r>
              <a:rPr lang="pl-PL" dirty="0">
                <a:latin typeface="Figtree" pitchFamily="2" charset="0"/>
              </a:rPr>
              <a:t>,</a:t>
            </a:r>
            <a:r>
              <a:rPr lang="pl-PL" dirty="0" smtClean="0">
                <a:latin typeface="Figtree" pitchFamily="2" charset="0"/>
              </a:rPr>
              <a:t> którą </a:t>
            </a:r>
            <a:r>
              <a:rPr lang="pl-PL" dirty="0">
                <a:latin typeface="Figtree" pitchFamily="2" charset="0"/>
              </a:rPr>
              <a:t>w 1942 r. </a:t>
            </a:r>
            <a:r>
              <a:rPr lang="pl-PL" dirty="0" smtClean="0">
                <a:latin typeface="Figtree" pitchFamily="2" charset="0"/>
              </a:rPr>
              <a:t>ewakuowano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do </a:t>
            </a:r>
            <a:r>
              <a:rPr lang="pl-PL" dirty="0">
                <a:latin typeface="Figtree" pitchFamily="2" charset="0"/>
              </a:rPr>
              <a:t>krajów Bliskiego </a:t>
            </a:r>
            <a:r>
              <a:rPr lang="pl-PL" dirty="0" smtClean="0">
                <a:latin typeface="Figtree" pitchFamily="2" charset="0"/>
              </a:rPr>
              <a:t>Wschodu.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From Red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Army-captured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Poland’s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Eastern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Borderlands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,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over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350,000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Poles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were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deported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deep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into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Soviet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territory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.</a:t>
            </a: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/>
            </a:r>
            <a:b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</a:b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signing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of the Sikorski-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Mayski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Agreement and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so-called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amnesty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for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Poles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allowed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for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formation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of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army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commanded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by General Władysław Anders, and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its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subsequent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evacuation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to the Middle East. </a:t>
            </a:r>
          </a:p>
        </p:txBody>
      </p:sp>
    </p:spTree>
    <p:extLst>
      <p:ext uri="{BB962C8B-B14F-4D97-AF65-F5344CB8AC3E}">
        <p14:creationId xmlns:p14="http://schemas.microsoft.com/office/powerpoint/2010/main" val="77641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/>
          <a:stretch/>
        </p:blipFill>
        <p:spPr>
          <a:xfrm>
            <a:off x="5924550" y="0"/>
            <a:ext cx="6895868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3"/>
            <a:ext cx="1051798" cy="43514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71;g103cc0a9add_0_14"/>
          <p:cNvSpPr txBox="1"/>
          <p:nvPr/>
        </p:nvSpPr>
        <p:spPr>
          <a:xfrm>
            <a:off x="646537" y="472570"/>
            <a:ext cx="491606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Palestyna</a:t>
            </a:r>
          </a:p>
          <a:p>
            <a:r>
              <a:rPr lang="pl-PL" sz="20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Memoria" pitchFamily="2" charset="-18"/>
                <a:ea typeface="Memoria" pitchFamily="2" charset="-18"/>
              </a:rPr>
              <a:t>Palestine</a:t>
            </a:r>
            <a:endParaRPr lang="pl-PL" sz="2000" i="1" dirty="0">
              <a:solidFill>
                <a:schemeClr val="tx1">
                  <a:lumMod val="50000"/>
                  <a:lumOff val="50000"/>
                </a:schemeClr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18" name="Google Shape;71;g103cc0a9add_0_14"/>
          <p:cNvSpPr txBox="1"/>
          <p:nvPr/>
        </p:nvSpPr>
        <p:spPr>
          <a:xfrm>
            <a:off x="646538" y="2759751"/>
            <a:ext cx="4189867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>
                <a:latin typeface="Figtree" pitchFamily="2" charset="0"/>
              </a:rPr>
              <a:t>W Ziemi Świętej spotkali się </a:t>
            </a:r>
            <a:r>
              <a:rPr lang="pl-PL" dirty="0" smtClean="0">
                <a:latin typeface="Figtree" pitchFamily="2" charset="0"/>
              </a:rPr>
              <a:t>ponownie </a:t>
            </a:r>
            <a:r>
              <a:rPr lang="pl-PL" dirty="0">
                <a:latin typeface="Figtree" pitchFamily="2" charset="0"/>
              </a:rPr>
              <a:t>żołnierze, którzy razem walczyli we wrześniu w 1939 r. </a:t>
            </a:r>
            <a:r>
              <a:rPr lang="pl-PL" dirty="0" smtClean="0">
                <a:latin typeface="Figtree" pitchFamily="2" charset="0"/>
              </a:rPr>
              <a:t/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w </a:t>
            </a:r>
            <a:r>
              <a:rPr lang="pl-PL" dirty="0">
                <a:latin typeface="Figtree" pitchFamily="2" charset="0"/>
              </a:rPr>
              <a:t>obronie </a:t>
            </a:r>
            <a:r>
              <a:rPr lang="pl-PL" dirty="0" smtClean="0">
                <a:latin typeface="Figtree" pitchFamily="2" charset="0"/>
              </a:rPr>
              <a:t>Ojczyzny. 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dirty="0" smtClean="0">
                <a:latin typeface="Figtree" pitchFamily="2" charset="0"/>
              </a:rPr>
              <a:t>Do </a:t>
            </a:r>
            <a:r>
              <a:rPr lang="pl-PL" dirty="0">
                <a:latin typeface="Figtree" pitchFamily="2" charset="0"/>
              </a:rPr>
              <a:t>sformowanej 3. Dywizji Strzelców Karpackich wstąpił Franciszek </a:t>
            </a:r>
            <a:r>
              <a:rPr lang="pl-PL" dirty="0" smtClean="0">
                <a:latin typeface="Figtree" pitchFamily="2" charset="0"/>
              </a:rPr>
              <a:t>Żbikowski.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soldiers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who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defended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their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country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together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in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September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1939 met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again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in the Holy Land.</a:t>
            </a:r>
          </a:p>
          <a:p>
            <a:endParaRPr lang="pl-PL" i="1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Franciszek Żbikowski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joined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the 3rd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Carpathian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Rifle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Division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.</a:t>
            </a:r>
            <a:endParaRPr lang="pl-PL" i="1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3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/>
          <a:stretch/>
        </p:blipFill>
        <p:spPr>
          <a:xfrm>
            <a:off x="5924550" y="0"/>
            <a:ext cx="6895868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9" y="2364224"/>
            <a:ext cx="6267451" cy="440501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3"/>
            <a:ext cx="1051798" cy="43514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71;g103cc0a9add_0_14"/>
          <p:cNvSpPr txBox="1"/>
          <p:nvPr/>
        </p:nvSpPr>
        <p:spPr>
          <a:xfrm>
            <a:off x="646537" y="472570"/>
            <a:ext cx="4916063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O wolność dla wszystkich </a:t>
            </a:r>
            <a:b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</a:br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pod Monte Cassino i Bolonią</a:t>
            </a:r>
          </a:p>
          <a:p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Fighting for our freedom and yours </a:t>
            </a: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/>
            </a:r>
            <a:b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</a:br>
            <a:r>
              <a:rPr lang="en-US" sz="2000" i="1" dirty="0" smtClean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at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Monte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Cassino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 and Bologna</a:t>
            </a:r>
          </a:p>
          <a:p>
            <a:pPr lvl="0"/>
            <a:endParaRPr sz="2400" b="1" dirty="0">
              <a:solidFill>
                <a:schemeClr val="tx1"/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18" name="Google Shape;71;g103cc0a9add_0_14"/>
          <p:cNvSpPr txBox="1"/>
          <p:nvPr/>
        </p:nvSpPr>
        <p:spPr>
          <a:xfrm>
            <a:off x="646537" y="2328864"/>
            <a:ext cx="4649594" cy="3200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 smtClean="0">
                <a:latin typeface="Figtree" pitchFamily="2" charset="0"/>
              </a:rPr>
              <a:t>Wraz z innymi oddziałami 2. Korpusu Polskiego Franciszek Żbikowski został przetransportowany </a:t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do Włoch, gdzie walczył pod Monte </a:t>
            </a:r>
            <a:r>
              <a:rPr lang="pl-PL" dirty="0">
                <a:latin typeface="Figtree" pitchFamily="2" charset="0"/>
              </a:rPr>
              <a:t>Cassino </a:t>
            </a:r>
            <a:r>
              <a:rPr lang="pl-PL" dirty="0" smtClean="0">
                <a:latin typeface="Figtree" pitchFamily="2" charset="0"/>
              </a:rPr>
              <a:t/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w składzie </a:t>
            </a:r>
            <a:r>
              <a:rPr lang="pl-PL" dirty="0">
                <a:latin typeface="Figtree" pitchFamily="2" charset="0"/>
              </a:rPr>
              <a:t>9. Batalionu Strzelców Karpackich.</a:t>
            </a:r>
            <a:endParaRPr lang="pl-PL" dirty="0" smtClean="0">
              <a:latin typeface="Figtree" pitchFamily="2" charset="0"/>
            </a:endParaRPr>
          </a:p>
          <a:p>
            <a:endParaRPr lang="pl-PL" dirty="0">
              <a:latin typeface="Figtree" pitchFamily="2" charset="0"/>
            </a:endParaRPr>
          </a:p>
          <a:p>
            <a:r>
              <a:rPr lang="pl-PL" dirty="0" smtClean="0">
                <a:latin typeface="Figtree" pitchFamily="2" charset="0"/>
              </a:rPr>
              <a:t>W </a:t>
            </a:r>
            <a:r>
              <a:rPr lang="pl-PL" dirty="0">
                <a:latin typeface="Figtree" pitchFamily="2" charset="0"/>
              </a:rPr>
              <a:t>1945 r. 9</a:t>
            </a:r>
            <a:r>
              <a:rPr lang="pl-PL" dirty="0" smtClean="0">
                <a:latin typeface="Figtree" pitchFamily="2" charset="0"/>
              </a:rPr>
              <a:t>. Batalion </a:t>
            </a:r>
            <a:r>
              <a:rPr lang="pl-PL" dirty="0">
                <a:latin typeface="Figtree" pitchFamily="2" charset="0"/>
              </a:rPr>
              <a:t>jako pierwszy wkroczył </a:t>
            </a:r>
            <a:r>
              <a:rPr lang="pl-PL" dirty="0" smtClean="0">
                <a:latin typeface="Figtree" pitchFamily="2" charset="0"/>
              </a:rPr>
              <a:t/>
            </a:r>
            <a:br>
              <a:rPr lang="pl-PL" dirty="0" smtClean="0">
                <a:latin typeface="Figtree" pitchFamily="2" charset="0"/>
              </a:rPr>
            </a:br>
            <a:r>
              <a:rPr lang="pl-PL" dirty="0" smtClean="0">
                <a:latin typeface="Figtree" pitchFamily="2" charset="0"/>
              </a:rPr>
              <a:t>do </a:t>
            </a:r>
            <a:r>
              <a:rPr lang="pl-PL" dirty="0">
                <a:latin typeface="Figtree" pitchFamily="2" charset="0"/>
              </a:rPr>
              <a:t>wyzwolonej przez Polaków Bolonii</a:t>
            </a:r>
            <a:r>
              <a:rPr lang="pl-PL" dirty="0" smtClean="0">
                <a:latin typeface="Figtree" pitchFamily="2" charset="0"/>
              </a:rPr>
              <a:t>.</a:t>
            </a:r>
          </a:p>
          <a:p>
            <a:endParaRPr lang="pl-PL" dirty="0"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With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other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2nd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Corps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troops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, Franciszek Żbikowski was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deployed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to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Italy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, and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fought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with the 9th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Carpathian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Rifle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Battalion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at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Monte Cassino.</a:t>
            </a:r>
            <a:b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</a:br>
            <a:endParaRPr lang="pl-PL" i="1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  <a:p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In 1945, the Batalion was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first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to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enter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Bologna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,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liberated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by the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Poles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. 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1" y="-1024994"/>
            <a:ext cx="6267450" cy="39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2"/>
          <a:stretch/>
        </p:blipFill>
        <p:spPr>
          <a:xfrm>
            <a:off x="5924551" y="0"/>
            <a:ext cx="8910044" cy="6858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3"/>
            <a:ext cx="1051798" cy="43514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Google Shape;71;g103cc0a9add_0_14"/>
          <p:cNvSpPr txBox="1"/>
          <p:nvPr/>
        </p:nvSpPr>
        <p:spPr>
          <a:xfrm>
            <a:off x="646537" y="472570"/>
            <a:ext cx="4916063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l-PL" sz="2400" b="1" dirty="0" smtClean="0">
                <a:solidFill>
                  <a:schemeClr val="tx1"/>
                </a:solidFill>
                <a:latin typeface="Memoria" pitchFamily="2" charset="-18"/>
                <a:ea typeface="Memoria" pitchFamily="2" charset="-18"/>
              </a:rPr>
              <a:t>Razem z rodziną</a:t>
            </a:r>
          </a:p>
          <a:p>
            <a:r>
              <a:rPr lang="pl-PL" sz="2000" i="1" dirty="0" err="1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Reunited</a:t>
            </a:r>
            <a:r>
              <a:rPr lang="pl-PL" sz="2000" i="1" dirty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 with </a:t>
            </a:r>
            <a:r>
              <a:rPr lang="pl-PL" sz="2000" i="1" dirty="0" smtClean="0">
                <a:solidFill>
                  <a:schemeClr val="bg1">
                    <a:lumMod val="50000"/>
                  </a:schemeClr>
                </a:solidFill>
                <a:latin typeface="Memoria" pitchFamily="2" charset="-18"/>
                <a:ea typeface="Memoria" pitchFamily="2" charset="-18"/>
              </a:rPr>
              <a:t>family</a:t>
            </a:r>
            <a:endParaRPr lang="pl-PL" sz="2000" i="1" dirty="0">
              <a:solidFill>
                <a:schemeClr val="bg1">
                  <a:lumMod val="50000"/>
                </a:schemeClr>
              </a:solidFill>
              <a:latin typeface="Memoria" pitchFamily="2" charset="-18"/>
              <a:ea typeface="Memoria" pitchFamily="2" charset="-18"/>
            </a:endParaRPr>
          </a:p>
        </p:txBody>
      </p:sp>
      <p:sp>
        <p:nvSpPr>
          <p:cNvPr id="18" name="Google Shape;71;g103cc0a9add_0_14"/>
          <p:cNvSpPr txBox="1"/>
          <p:nvPr/>
        </p:nvSpPr>
        <p:spPr>
          <a:xfrm>
            <a:off x="646538" y="4483300"/>
            <a:ext cx="4382662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 smtClean="0">
                <a:latin typeface="Figtree" pitchFamily="2" charset="0"/>
              </a:rPr>
              <a:t>Po demobilizacji powrócił do Polski, do żony i córki.</a:t>
            </a:r>
          </a:p>
          <a:p>
            <a:endParaRPr lang="pl-PL" dirty="0" smtClean="0">
              <a:latin typeface="Figtree" pitchFamily="2" charset="0"/>
            </a:endParaRPr>
          </a:p>
          <a:p>
            <a:r>
              <a:rPr lang="pl-PL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Discharged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from service, Żbikowski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returned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to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his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wife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and </a:t>
            </a:r>
            <a:r>
              <a:rPr lang="pl-PL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daughter</a:t>
            </a:r>
            <a:r>
              <a:rPr lang="pl-PL" i="1" dirty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 in Poland</a:t>
            </a:r>
            <a:r>
              <a:rPr lang="pl-PL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Figtree" pitchFamily="2" charset="0"/>
              </a:rPr>
              <a:t>.</a:t>
            </a:r>
            <a:endParaRPr lang="pl-PL" i="1" dirty="0">
              <a:solidFill>
                <a:schemeClr val="tx1">
                  <a:lumMod val="50000"/>
                  <a:lumOff val="50000"/>
                </a:schemeClr>
              </a:solidFill>
              <a:latin typeface="Figtr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5924549" y="-333375"/>
            <a:ext cx="6610351" cy="7212809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-54708" y="6267938"/>
            <a:ext cx="12246708" cy="611496"/>
          </a:xfrm>
          <a:prstGeom prst="rect">
            <a:avLst/>
          </a:prstGeom>
          <a:solidFill>
            <a:srgbClr val="C8372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83723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610" y="6267938"/>
            <a:ext cx="1481644" cy="614117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4" y="6340483"/>
            <a:ext cx="1051798" cy="435144"/>
          </a:xfrm>
          <a:prstGeom prst="rect">
            <a:avLst/>
          </a:prstGeom>
        </p:spPr>
      </p:pic>
      <p:sp>
        <p:nvSpPr>
          <p:cNvPr id="15" name="Prostokąt 14"/>
          <p:cNvSpPr/>
          <p:nvPr/>
        </p:nvSpPr>
        <p:spPr>
          <a:xfrm flipV="1">
            <a:off x="-54708" y="6221979"/>
            <a:ext cx="12246708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Google Shape;71;g103cc0a9add_0_14"/>
          <p:cNvSpPr txBox="1"/>
          <p:nvPr/>
        </p:nvSpPr>
        <p:spPr>
          <a:xfrm>
            <a:off x="6625796" y="4267856"/>
            <a:ext cx="523014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Figtree" pitchFamily="2" charset="0"/>
              </a:rPr>
              <a:t>Franciszek Żbikowski zmarł w 1983 r. </a:t>
            </a:r>
          </a:p>
          <a:p>
            <a:r>
              <a:rPr lang="pl-PL" dirty="0">
                <a:solidFill>
                  <a:schemeClr val="bg1"/>
                </a:solidFill>
                <a:latin typeface="Figtree" pitchFamily="2" charset="0"/>
              </a:rPr>
              <a:t>Został pochowany na Cmentarzu </a:t>
            </a:r>
            <a:r>
              <a:rPr lang="pl-PL" dirty="0" smtClean="0">
                <a:solidFill>
                  <a:schemeClr val="bg1"/>
                </a:solidFill>
                <a:latin typeface="Figtree" pitchFamily="2" charset="0"/>
              </a:rPr>
              <a:t>Bródnowskim w </a:t>
            </a:r>
            <a:r>
              <a:rPr lang="pl-PL" dirty="0">
                <a:solidFill>
                  <a:schemeClr val="bg1"/>
                </a:solidFill>
                <a:latin typeface="Figtree" pitchFamily="2" charset="0"/>
              </a:rPr>
              <a:t>Warszawie.	</a:t>
            </a:r>
            <a:endParaRPr lang="pl-PL" dirty="0" smtClean="0">
              <a:solidFill>
                <a:schemeClr val="bg1"/>
              </a:solidFill>
              <a:latin typeface="Figtree" pitchFamily="2" charset="0"/>
            </a:endParaRPr>
          </a:p>
          <a:p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Franciszek Żbikowski </a:t>
            </a:r>
            <a:r>
              <a:rPr lang="pl-PL" i="1" dirty="0" err="1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passed</a:t>
            </a:r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 </a:t>
            </a:r>
            <a:r>
              <a:rPr lang="pl-PL" i="1" dirty="0" err="1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away</a:t>
            </a:r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 in 1983 and was </a:t>
            </a:r>
            <a:r>
              <a:rPr lang="pl-PL" i="1" dirty="0" err="1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buried</a:t>
            </a:r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 in the </a:t>
            </a:r>
            <a:r>
              <a:rPr lang="pl-PL" i="1" dirty="0" err="1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Warsaw</a:t>
            </a:r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 Bródno </a:t>
            </a:r>
            <a:r>
              <a:rPr lang="pl-PL" i="1" dirty="0" err="1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Cemetery</a:t>
            </a:r>
            <a:r>
              <a:rPr lang="pl-PL" i="1" dirty="0">
                <a:solidFill>
                  <a:schemeClr val="bg1">
                    <a:lumMod val="85000"/>
                  </a:schemeClr>
                </a:solidFill>
                <a:latin typeface="Figtree" pitchFamily="2" charset="0"/>
              </a:rPr>
              <a:t>. </a:t>
            </a:r>
          </a:p>
          <a:p>
            <a:r>
              <a:rPr lang="pl-PL" dirty="0">
                <a:solidFill>
                  <a:schemeClr val="bg1"/>
                </a:solidFill>
                <a:latin typeface="Figtree" pitchFamily="2" charset="0"/>
              </a:rPr>
              <a:t>	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2" y="414152"/>
            <a:ext cx="4662772" cy="2803269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01093">
            <a:off x="1140302" y="3203044"/>
            <a:ext cx="4211603" cy="25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3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1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" id="{834A9592-9E1D-4058-AD5F-6F1B8F0C7B7D}" vid="{2336977A-1FFC-4639-B0A5-4905AFE576F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227</Words>
  <Application>Microsoft Office PowerPoint</Application>
  <PresentationFormat>Panoramiczny</PresentationFormat>
  <Paragraphs>67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Memoria</vt:lpstr>
      <vt:lpstr>Figtree</vt:lpstr>
      <vt:lpstr>Arial</vt:lpstr>
      <vt:lpstr>Motyw1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Matt</dc:creator>
  <cp:lastModifiedBy>Sławomir Bardski</cp:lastModifiedBy>
  <cp:revision>42</cp:revision>
  <dcterms:created xsi:type="dcterms:W3CDTF">2017-02-27T03:18:06Z</dcterms:created>
  <dcterms:modified xsi:type="dcterms:W3CDTF">2023-07-20T07:48:22Z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14</vt:i4>
  </property>
</Properties>
</file>